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8"/>
  </p:notesMasterIdLst>
  <p:sldIdLst>
    <p:sldId id="296" r:id="rId2"/>
    <p:sldId id="256" r:id="rId3"/>
    <p:sldId id="299" r:id="rId4"/>
    <p:sldId id="300" r:id="rId5"/>
    <p:sldId id="275" r:id="rId6"/>
    <p:sldId id="257" r:id="rId7"/>
    <p:sldId id="258" r:id="rId8"/>
    <p:sldId id="259" r:id="rId9"/>
    <p:sldId id="276" r:id="rId10"/>
    <p:sldId id="301" r:id="rId11"/>
    <p:sldId id="277" r:id="rId12"/>
    <p:sldId id="279" r:id="rId13"/>
    <p:sldId id="280" r:id="rId14"/>
    <p:sldId id="284" r:id="rId15"/>
    <p:sldId id="285" r:id="rId16"/>
    <p:sldId id="286" r:id="rId17"/>
    <p:sldId id="297" r:id="rId18"/>
    <p:sldId id="287" r:id="rId19"/>
    <p:sldId id="288" r:id="rId20"/>
    <p:sldId id="289" r:id="rId21"/>
    <p:sldId id="290" r:id="rId22"/>
    <p:sldId id="291" r:id="rId23"/>
    <p:sldId id="292" r:id="rId24"/>
    <p:sldId id="295" r:id="rId25"/>
    <p:sldId id="294" r:id="rId26"/>
    <p:sldId id="298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1F6826-27D7-4468-86A5-6AB486F40B8B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1BE91-4A81-4E2B-A67D-B6085F5DA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19B1F9-6EE1-420B-A0AB-EAAC4E11BEA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BCFBA9-A76A-45CF-9859-6B9F705730B1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761CD5-FCE3-4857-B3BE-09A6DAB82823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58BEC9-EB5D-41CB-88E9-EDF13B80585F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068218-1C4B-4BD5-AFC4-356E8E347137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A7BC9E-B56E-48F3-A7E7-C81148FD3EE3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9A730E-9EDD-4FA9-906F-44761AA678DA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50C25F-4A1A-4893-A292-656BD185674A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F7F88F-C9FD-4E3F-B3BB-94D28F7222B2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Application%20to%20Graph%20theory.mht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Graph Theory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6 from </a:t>
            </a:r>
            <a:r>
              <a:rPr lang="en-US" dirty="0" err="1" smtClean="0"/>
              <a:t>Johnsonbaugh</a:t>
            </a:r>
            <a:endParaRPr lang="en-US" dirty="0" smtClean="0"/>
          </a:p>
          <a:p>
            <a:r>
              <a:rPr lang="en-US" smtClean="0"/>
              <a:t>Article(6.1, 6.2)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Undirected Graph</a:t>
            </a:r>
          </a:p>
        </p:txBody>
      </p:sp>
      <p:sp>
        <p:nvSpPr>
          <p:cNvPr id="11267" name="Oval 5"/>
          <p:cNvSpPr>
            <a:spLocks noChangeArrowheads="1"/>
          </p:cNvSpPr>
          <p:nvPr/>
        </p:nvSpPr>
        <p:spPr bwMode="auto">
          <a:xfrm>
            <a:off x="2743200" y="3540125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Oval 6"/>
          <p:cNvSpPr>
            <a:spLocks noChangeArrowheads="1"/>
          </p:cNvSpPr>
          <p:nvPr/>
        </p:nvSpPr>
        <p:spPr bwMode="auto">
          <a:xfrm>
            <a:off x="4330700" y="4683125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Oval 7"/>
          <p:cNvSpPr>
            <a:spLocks noChangeArrowheads="1"/>
          </p:cNvSpPr>
          <p:nvPr/>
        </p:nvSpPr>
        <p:spPr bwMode="auto">
          <a:xfrm>
            <a:off x="5791200" y="3387725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Oval 8"/>
          <p:cNvSpPr>
            <a:spLocks noChangeArrowheads="1"/>
          </p:cNvSpPr>
          <p:nvPr/>
        </p:nvSpPr>
        <p:spPr bwMode="auto">
          <a:xfrm>
            <a:off x="4267200" y="2244725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Line 9"/>
          <p:cNvSpPr>
            <a:spLocks noChangeShapeType="1"/>
          </p:cNvSpPr>
          <p:nvPr/>
        </p:nvSpPr>
        <p:spPr bwMode="auto">
          <a:xfrm>
            <a:off x="4724400" y="2549525"/>
            <a:ext cx="1104900" cy="9334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2" name="Line 10"/>
          <p:cNvSpPr>
            <a:spLocks noChangeShapeType="1"/>
          </p:cNvSpPr>
          <p:nvPr/>
        </p:nvSpPr>
        <p:spPr bwMode="auto">
          <a:xfrm flipV="1">
            <a:off x="3162300" y="2606675"/>
            <a:ext cx="1123950" cy="10001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3" name="Line 12"/>
          <p:cNvSpPr>
            <a:spLocks noChangeShapeType="1"/>
          </p:cNvSpPr>
          <p:nvPr/>
        </p:nvSpPr>
        <p:spPr bwMode="auto">
          <a:xfrm flipH="1" flipV="1">
            <a:off x="3165475" y="3933825"/>
            <a:ext cx="1095375" cy="8001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4" name="Line 13"/>
          <p:cNvSpPr>
            <a:spLocks noChangeShapeType="1"/>
          </p:cNvSpPr>
          <p:nvPr/>
        </p:nvSpPr>
        <p:spPr bwMode="auto">
          <a:xfrm>
            <a:off x="4514850" y="2733675"/>
            <a:ext cx="25400" cy="18923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5" name="Text Box 14"/>
          <p:cNvSpPr txBox="1">
            <a:spLocks noChangeArrowheads="1"/>
          </p:cNvSpPr>
          <p:nvPr/>
        </p:nvSpPr>
        <p:spPr bwMode="auto">
          <a:xfrm>
            <a:off x="4346575" y="2278063"/>
            <a:ext cx="295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1276" name="Text Box 15"/>
          <p:cNvSpPr txBox="1">
            <a:spLocks noChangeArrowheads="1"/>
          </p:cNvSpPr>
          <p:nvPr/>
        </p:nvSpPr>
        <p:spPr bwMode="auto">
          <a:xfrm>
            <a:off x="4400550" y="47259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1277" name="Text Box 16"/>
          <p:cNvSpPr txBox="1">
            <a:spLocks noChangeArrowheads="1"/>
          </p:cNvSpPr>
          <p:nvPr/>
        </p:nvSpPr>
        <p:spPr bwMode="auto">
          <a:xfrm>
            <a:off x="5870575" y="34305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1278" name="Text Box 17"/>
          <p:cNvSpPr txBox="1">
            <a:spLocks noChangeArrowheads="1"/>
          </p:cNvSpPr>
          <p:nvPr/>
        </p:nvSpPr>
        <p:spPr bwMode="auto">
          <a:xfrm>
            <a:off x="2813050" y="3582988"/>
            <a:ext cx="31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1279" name="Text Box 18"/>
          <p:cNvSpPr txBox="1">
            <a:spLocks noChangeArrowheads="1"/>
          </p:cNvSpPr>
          <p:nvPr/>
        </p:nvSpPr>
        <p:spPr bwMode="auto">
          <a:xfrm>
            <a:off x="1470025" y="5426075"/>
            <a:ext cx="67897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i="1">
                <a:solidFill>
                  <a:srgbClr val="000000"/>
                </a:solidFill>
              </a:rPr>
              <a:t>V</a:t>
            </a:r>
            <a:r>
              <a:rPr lang="en-US">
                <a:solidFill>
                  <a:srgbClr val="000000"/>
                </a:solidFill>
              </a:rPr>
              <a:t> = { 1, 2, 3, 4}, | </a:t>
            </a:r>
            <a:r>
              <a:rPr lang="en-US" i="1">
                <a:solidFill>
                  <a:srgbClr val="000000"/>
                </a:solidFill>
              </a:rPr>
              <a:t>V </a:t>
            </a:r>
            <a:r>
              <a:rPr lang="en-US">
                <a:solidFill>
                  <a:srgbClr val="000000"/>
                </a:solidFill>
              </a:rPr>
              <a:t>| = 4</a:t>
            </a:r>
          </a:p>
          <a:p>
            <a:pPr algn="l"/>
            <a:r>
              <a:rPr lang="en-US" i="1">
                <a:solidFill>
                  <a:srgbClr val="000000"/>
                </a:solidFill>
              </a:rPr>
              <a:t>E</a:t>
            </a:r>
            <a:r>
              <a:rPr lang="en-US">
                <a:solidFill>
                  <a:srgbClr val="000000"/>
                </a:solidFill>
              </a:rPr>
              <a:t> = {(1,2), (2,3), (2,4), (4,1)}, | </a:t>
            </a:r>
            <a:r>
              <a:rPr lang="en-US" i="1">
                <a:solidFill>
                  <a:srgbClr val="000000"/>
                </a:solidFill>
              </a:rPr>
              <a:t>E</a:t>
            </a:r>
            <a:r>
              <a:rPr lang="en-US"/>
              <a:t> </a:t>
            </a:r>
            <a:r>
              <a:rPr lang="en-US">
                <a:solidFill>
                  <a:srgbClr val="000000"/>
                </a:solidFill>
              </a:rPr>
              <a:t>|=4</a:t>
            </a:r>
          </a:p>
        </p:txBody>
      </p:sp>
      <p:sp>
        <p:nvSpPr>
          <p:cNvPr id="11280" name="Text Box 19"/>
          <p:cNvSpPr txBox="1">
            <a:spLocks noChangeArrowheads="1"/>
          </p:cNvSpPr>
          <p:nvPr/>
        </p:nvSpPr>
        <p:spPr bwMode="auto">
          <a:xfrm>
            <a:off x="1295400" y="990600"/>
            <a:ext cx="7315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An edge </a:t>
            </a:r>
            <a:r>
              <a:rPr lang="en-US" i="1">
                <a:solidFill>
                  <a:srgbClr val="000000"/>
                </a:solidFill>
              </a:rPr>
              <a:t>e </a:t>
            </a:r>
            <a:r>
              <a:rPr lang="en-GB" i="1">
                <a:solidFill>
                  <a:srgbClr val="000000"/>
                </a:solidFill>
                <a:sym typeface="Symbol" pitchFamily="18" charset="2"/>
              </a:rPr>
              <a:t></a:t>
            </a:r>
            <a:r>
              <a:rPr lang="en-US" i="1">
                <a:solidFill>
                  <a:srgbClr val="000000"/>
                </a:solidFill>
              </a:rPr>
              <a:t> E</a:t>
            </a:r>
            <a:r>
              <a:rPr lang="en-US">
                <a:solidFill>
                  <a:srgbClr val="000000"/>
                </a:solidFill>
              </a:rPr>
              <a:t> of an undirected graph is represented as an unordered pair </a:t>
            </a:r>
            <a:r>
              <a:rPr lang="en-US" i="1">
                <a:solidFill>
                  <a:srgbClr val="000000"/>
                </a:solidFill>
              </a:rPr>
              <a:t>(u,v)=(v,u),</a:t>
            </a:r>
            <a:r>
              <a:rPr lang="en-US">
                <a:solidFill>
                  <a:srgbClr val="000000"/>
                </a:solidFill>
              </a:rPr>
              <a:t> where </a:t>
            </a:r>
            <a:r>
              <a:rPr lang="en-US" i="1">
                <a:solidFill>
                  <a:srgbClr val="000000"/>
                </a:solidFill>
              </a:rPr>
              <a:t>u, v </a:t>
            </a:r>
            <a:r>
              <a:rPr lang="en-GB" i="1">
                <a:solidFill>
                  <a:srgbClr val="000000"/>
                </a:solidFill>
                <a:sym typeface="Symbol" pitchFamily="18" charset="2"/>
              </a:rPr>
              <a:t> V</a:t>
            </a:r>
            <a:r>
              <a:rPr lang="en-GB">
                <a:solidFill>
                  <a:srgbClr val="000000"/>
                </a:solidFill>
                <a:sym typeface="Symbol" pitchFamily="18" charset="2"/>
              </a:rPr>
              <a:t>. Also assume that </a:t>
            </a:r>
            <a:r>
              <a:rPr lang="en-GB" i="1">
                <a:solidFill>
                  <a:srgbClr val="000000"/>
                </a:solidFill>
                <a:sym typeface="Symbol" pitchFamily="18" charset="2"/>
              </a:rPr>
              <a:t>u ≠ v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Directed Graph</a:t>
            </a:r>
          </a:p>
        </p:txBody>
      </p:sp>
      <p:sp>
        <p:nvSpPr>
          <p:cNvPr id="10243" name="Oval 45"/>
          <p:cNvSpPr>
            <a:spLocks noChangeArrowheads="1"/>
          </p:cNvSpPr>
          <p:nvPr/>
        </p:nvSpPr>
        <p:spPr bwMode="auto">
          <a:xfrm>
            <a:off x="2743200" y="3654425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Oval 47"/>
          <p:cNvSpPr>
            <a:spLocks noChangeArrowheads="1"/>
          </p:cNvSpPr>
          <p:nvPr/>
        </p:nvSpPr>
        <p:spPr bwMode="auto">
          <a:xfrm>
            <a:off x="4419600" y="4797425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Oval 48"/>
          <p:cNvSpPr>
            <a:spLocks noChangeArrowheads="1"/>
          </p:cNvSpPr>
          <p:nvPr/>
        </p:nvSpPr>
        <p:spPr bwMode="auto">
          <a:xfrm>
            <a:off x="5791200" y="3502025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Oval 49"/>
          <p:cNvSpPr>
            <a:spLocks noChangeArrowheads="1"/>
          </p:cNvSpPr>
          <p:nvPr/>
        </p:nvSpPr>
        <p:spPr bwMode="auto">
          <a:xfrm>
            <a:off x="4267200" y="2359025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Line 50"/>
          <p:cNvSpPr>
            <a:spLocks noChangeShapeType="1"/>
          </p:cNvSpPr>
          <p:nvPr/>
        </p:nvSpPr>
        <p:spPr bwMode="auto">
          <a:xfrm>
            <a:off x="4724400" y="2663825"/>
            <a:ext cx="1104900" cy="9334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48" name="Text Box 54"/>
          <p:cNvSpPr txBox="1">
            <a:spLocks noChangeArrowheads="1"/>
          </p:cNvSpPr>
          <p:nvPr/>
        </p:nvSpPr>
        <p:spPr bwMode="auto">
          <a:xfrm>
            <a:off x="1295400" y="990600"/>
            <a:ext cx="73152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An edge </a:t>
            </a:r>
            <a:r>
              <a:rPr lang="en-US" i="1">
                <a:solidFill>
                  <a:srgbClr val="000000"/>
                </a:solidFill>
              </a:rPr>
              <a:t>e </a:t>
            </a:r>
            <a:r>
              <a:rPr lang="en-GB" i="1">
                <a:solidFill>
                  <a:srgbClr val="000000"/>
                </a:solidFill>
                <a:sym typeface="Symbol" pitchFamily="18" charset="2"/>
              </a:rPr>
              <a:t></a:t>
            </a:r>
            <a:r>
              <a:rPr lang="en-US" i="1">
                <a:solidFill>
                  <a:srgbClr val="000000"/>
                </a:solidFill>
              </a:rPr>
              <a:t> E</a:t>
            </a:r>
            <a:r>
              <a:rPr lang="en-US">
                <a:solidFill>
                  <a:srgbClr val="000000"/>
                </a:solidFill>
              </a:rPr>
              <a:t> of a directed graph is represented as an ordered pair (</a:t>
            </a:r>
            <a:r>
              <a:rPr lang="en-US" i="1">
                <a:solidFill>
                  <a:srgbClr val="000000"/>
                </a:solidFill>
              </a:rPr>
              <a:t>u,v</a:t>
            </a:r>
            <a:r>
              <a:rPr lang="en-US">
                <a:solidFill>
                  <a:srgbClr val="000000"/>
                </a:solidFill>
              </a:rPr>
              <a:t>)</a:t>
            </a:r>
            <a:r>
              <a:rPr lang="en-US" i="1">
                <a:solidFill>
                  <a:srgbClr val="000000"/>
                </a:solidFill>
              </a:rPr>
              <a:t>,</a:t>
            </a:r>
            <a:r>
              <a:rPr lang="en-US">
                <a:solidFill>
                  <a:srgbClr val="000000"/>
                </a:solidFill>
              </a:rPr>
              <a:t> where </a:t>
            </a:r>
            <a:r>
              <a:rPr lang="en-US" i="1">
                <a:solidFill>
                  <a:srgbClr val="000000"/>
                </a:solidFill>
              </a:rPr>
              <a:t>u, v </a:t>
            </a:r>
            <a:r>
              <a:rPr lang="en-GB" i="1">
                <a:solidFill>
                  <a:srgbClr val="000000"/>
                </a:solidFill>
                <a:sym typeface="Symbol" pitchFamily="18" charset="2"/>
              </a:rPr>
              <a:t> V</a:t>
            </a:r>
            <a:r>
              <a:rPr lang="en-GB">
                <a:solidFill>
                  <a:srgbClr val="000000"/>
                </a:solidFill>
                <a:sym typeface="Symbol" pitchFamily="18" charset="2"/>
              </a:rPr>
              <a:t>. Here </a:t>
            </a:r>
            <a:r>
              <a:rPr lang="en-GB" i="1">
                <a:solidFill>
                  <a:srgbClr val="000000"/>
                </a:solidFill>
                <a:sym typeface="Symbol" pitchFamily="18" charset="2"/>
              </a:rPr>
              <a:t>u</a:t>
            </a:r>
            <a:r>
              <a:rPr lang="en-GB">
                <a:solidFill>
                  <a:srgbClr val="000000"/>
                </a:solidFill>
                <a:sym typeface="Symbol" pitchFamily="18" charset="2"/>
              </a:rPr>
              <a:t> is the initial vertex and </a:t>
            </a:r>
            <a:r>
              <a:rPr lang="en-GB" i="1">
                <a:solidFill>
                  <a:srgbClr val="000000"/>
                </a:solidFill>
                <a:sym typeface="Symbol" pitchFamily="18" charset="2"/>
              </a:rPr>
              <a:t>v</a:t>
            </a:r>
            <a:r>
              <a:rPr lang="en-GB">
                <a:solidFill>
                  <a:srgbClr val="000000"/>
                </a:solidFill>
                <a:sym typeface="Symbol" pitchFamily="18" charset="2"/>
              </a:rPr>
              <a:t> is the terminal vertex. Also assume here that </a:t>
            </a:r>
            <a:r>
              <a:rPr lang="en-GB" i="1">
                <a:solidFill>
                  <a:srgbClr val="000000"/>
                </a:solidFill>
                <a:sym typeface="Symbol" pitchFamily="18" charset="2"/>
              </a:rPr>
              <a:t>u ≠ v</a:t>
            </a:r>
            <a:endParaRPr lang="en-US"/>
          </a:p>
        </p:txBody>
      </p:sp>
      <p:sp>
        <p:nvSpPr>
          <p:cNvPr id="10249" name="Line 55"/>
          <p:cNvSpPr>
            <a:spLocks noChangeShapeType="1"/>
          </p:cNvSpPr>
          <p:nvPr/>
        </p:nvSpPr>
        <p:spPr bwMode="auto">
          <a:xfrm flipV="1">
            <a:off x="3162300" y="2720975"/>
            <a:ext cx="1123950" cy="10001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0" name="Line 56"/>
          <p:cNvSpPr>
            <a:spLocks noChangeShapeType="1"/>
          </p:cNvSpPr>
          <p:nvPr/>
        </p:nvSpPr>
        <p:spPr bwMode="auto">
          <a:xfrm flipH="1" flipV="1">
            <a:off x="4438650" y="2854325"/>
            <a:ext cx="76200" cy="1905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1" name="Line 57"/>
          <p:cNvSpPr>
            <a:spLocks noChangeShapeType="1"/>
          </p:cNvSpPr>
          <p:nvPr/>
        </p:nvSpPr>
        <p:spPr bwMode="auto">
          <a:xfrm flipH="1" flipV="1">
            <a:off x="3165475" y="4048125"/>
            <a:ext cx="1235075" cy="8763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2" name="Line 58"/>
          <p:cNvSpPr>
            <a:spLocks noChangeShapeType="1"/>
          </p:cNvSpPr>
          <p:nvPr/>
        </p:nvSpPr>
        <p:spPr bwMode="auto">
          <a:xfrm>
            <a:off x="4591050" y="2835275"/>
            <a:ext cx="76200" cy="19431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3" name="Text Box 59"/>
          <p:cNvSpPr txBox="1">
            <a:spLocks noChangeArrowheads="1"/>
          </p:cNvSpPr>
          <p:nvPr/>
        </p:nvSpPr>
        <p:spPr bwMode="auto">
          <a:xfrm>
            <a:off x="4346575" y="2392363"/>
            <a:ext cx="295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254" name="Text Box 60"/>
          <p:cNvSpPr txBox="1">
            <a:spLocks noChangeArrowheads="1"/>
          </p:cNvSpPr>
          <p:nvPr/>
        </p:nvSpPr>
        <p:spPr bwMode="auto">
          <a:xfrm>
            <a:off x="4489450" y="48402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0255" name="Text Box 61"/>
          <p:cNvSpPr txBox="1">
            <a:spLocks noChangeArrowheads="1"/>
          </p:cNvSpPr>
          <p:nvPr/>
        </p:nvSpPr>
        <p:spPr bwMode="auto">
          <a:xfrm>
            <a:off x="5870575" y="35448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0256" name="Text Box 62"/>
          <p:cNvSpPr txBox="1">
            <a:spLocks noChangeArrowheads="1"/>
          </p:cNvSpPr>
          <p:nvPr/>
        </p:nvSpPr>
        <p:spPr bwMode="auto">
          <a:xfrm>
            <a:off x="2813050" y="3697288"/>
            <a:ext cx="31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257" name="Text Box 63"/>
          <p:cNvSpPr txBox="1">
            <a:spLocks noChangeArrowheads="1"/>
          </p:cNvSpPr>
          <p:nvPr/>
        </p:nvSpPr>
        <p:spPr bwMode="auto">
          <a:xfrm>
            <a:off x="1304925" y="5527675"/>
            <a:ext cx="70183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i="1">
                <a:solidFill>
                  <a:srgbClr val="000000"/>
                </a:solidFill>
              </a:rPr>
              <a:t>V</a:t>
            </a:r>
            <a:r>
              <a:rPr lang="en-US">
                <a:solidFill>
                  <a:srgbClr val="000000"/>
                </a:solidFill>
              </a:rPr>
              <a:t> = { 1, 2, 3, 4}, | </a:t>
            </a:r>
            <a:r>
              <a:rPr lang="en-US" i="1">
                <a:solidFill>
                  <a:srgbClr val="000000"/>
                </a:solidFill>
              </a:rPr>
              <a:t>V </a:t>
            </a:r>
            <a:r>
              <a:rPr lang="en-US">
                <a:solidFill>
                  <a:srgbClr val="000000"/>
                </a:solidFill>
              </a:rPr>
              <a:t>| = 4</a:t>
            </a:r>
          </a:p>
          <a:p>
            <a:pPr algn="l"/>
            <a:r>
              <a:rPr lang="en-US" i="1">
                <a:solidFill>
                  <a:srgbClr val="000000"/>
                </a:solidFill>
              </a:rPr>
              <a:t>E</a:t>
            </a:r>
            <a:r>
              <a:rPr lang="en-US">
                <a:solidFill>
                  <a:srgbClr val="000000"/>
                </a:solidFill>
              </a:rPr>
              <a:t> = {(1,2), (2,3), (2,4), (4,1), (4,2)}, | </a:t>
            </a:r>
            <a:r>
              <a:rPr lang="en-US" i="1">
                <a:solidFill>
                  <a:srgbClr val="000000"/>
                </a:solidFill>
              </a:rPr>
              <a:t>E</a:t>
            </a:r>
            <a:r>
              <a:rPr lang="en-US"/>
              <a:t> </a:t>
            </a:r>
            <a:r>
              <a:rPr lang="en-US">
                <a:solidFill>
                  <a:srgbClr val="000000"/>
                </a:solidFill>
              </a:rPr>
              <a:t>|=5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Definitions…</a:t>
            </a:r>
          </a:p>
        </p:txBody>
      </p:sp>
      <p:sp>
        <p:nvSpPr>
          <p:cNvPr id="12291" name="Content Placeholder 3"/>
          <p:cNvSpPr>
            <a:spLocks noGrp="1"/>
          </p:cNvSpPr>
          <p:nvPr>
            <p:ph idx="1"/>
          </p:nvPr>
        </p:nvSpPr>
        <p:spPr>
          <a:xfrm>
            <a:off x="1143000" y="1079500"/>
            <a:ext cx="7848600" cy="5003800"/>
          </a:xfrm>
        </p:spPr>
        <p:txBody>
          <a:bodyPr/>
          <a:lstStyle/>
          <a:p>
            <a:r>
              <a:rPr lang="en-US" smtClean="0"/>
              <a:t>Parallel edge</a:t>
            </a:r>
          </a:p>
          <a:p>
            <a:r>
              <a:rPr lang="en-US" smtClean="0"/>
              <a:t>Loop</a:t>
            </a:r>
          </a:p>
          <a:p>
            <a:r>
              <a:rPr lang="en-US" smtClean="0"/>
              <a:t>Isolated vertex</a:t>
            </a:r>
          </a:p>
          <a:p>
            <a:r>
              <a:rPr lang="en-US" smtClean="0"/>
              <a:t>Simple graph</a:t>
            </a:r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val 6"/>
          <p:cNvSpPr>
            <a:spLocks noChangeArrowheads="1"/>
          </p:cNvSpPr>
          <p:nvPr/>
        </p:nvSpPr>
        <p:spPr bwMode="auto">
          <a:xfrm>
            <a:off x="1346200" y="4005263"/>
            <a:ext cx="325438" cy="334962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Degree of a Vertex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1168400" y="1346200"/>
            <a:ext cx="75057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>
                <a:solidFill>
                  <a:srgbClr val="0000CC"/>
                </a:solidFill>
              </a:rPr>
              <a:t>Degree</a:t>
            </a:r>
            <a:r>
              <a:rPr lang="en-US">
                <a:solidFill>
                  <a:srgbClr val="000000"/>
                </a:solidFill>
              </a:rPr>
              <a:t> of a vertex in an undirected graph is the number of edges incident on it.  In a directed graph, the </a:t>
            </a:r>
            <a:r>
              <a:rPr lang="en-US" i="1">
                <a:solidFill>
                  <a:srgbClr val="0000CC"/>
                </a:solidFill>
              </a:rPr>
              <a:t>out degree</a:t>
            </a:r>
            <a:r>
              <a:rPr lang="en-US" b="1" i="1">
                <a:solidFill>
                  <a:srgbClr val="000000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of a vertex is the number of edges leaving it and the </a:t>
            </a:r>
            <a:r>
              <a:rPr lang="en-US" i="1">
                <a:solidFill>
                  <a:srgbClr val="0000CC"/>
                </a:solidFill>
              </a:rPr>
              <a:t>in degree</a:t>
            </a:r>
            <a:r>
              <a:rPr lang="en-US">
                <a:solidFill>
                  <a:srgbClr val="000000"/>
                </a:solidFill>
              </a:rPr>
              <a:t> is the number of edges entering it</a:t>
            </a:r>
          </a:p>
        </p:txBody>
      </p:sp>
      <p:sp>
        <p:nvSpPr>
          <p:cNvPr id="13317" name="Oval 7"/>
          <p:cNvSpPr>
            <a:spLocks noChangeArrowheads="1"/>
          </p:cNvSpPr>
          <p:nvPr/>
        </p:nvSpPr>
        <p:spPr bwMode="auto">
          <a:xfrm>
            <a:off x="2536825" y="4841875"/>
            <a:ext cx="323850" cy="334963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Oval 8"/>
          <p:cNvSpPr>
            <a:spLocks noChangeArrowheads="1"/>
          </p:cNvSpPr>
          <p:nvPr/>
        </p:nvSpPr>
        <p:spPr bwMode="auto">
          <a:xfrm>
            <a:off x="3509963" y="3894138"/>
            <a:ext cx="325437" cy="334962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Oval 9"/>
          <p:cNvSpPr>
            <a:spLocks noChangeArrowheads="1"/>
          </p:cNvSpPr>
          <p:nvPr/>
        </p:nvSpPr>
        <p:spPr bwMode="auto">
          <a:xfrm>
            <a:off x="2428875" y="3057525"/>
            <a:ext cx="323850" cy="334963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Line 10"/>
          <p:cNvSpPr>
            <a:spLocks noChangeShapeType="1"/>
          </p:cNvSpPr>
          <p:nvPr/>
        </p:nvSpPr>
        <p:spPr bwMode="auto">
          <a:xfrm>
            <a:off x="2752725" y="3281363"/>
            <a:ext cx="785813" cy="6826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1" name="Line 11"/>
          <p:cNvSpPr>
            <a:spLocks noChangeShapeType="1"/>
          </p:cNvSpPr>
          <p:nvPr/>
        </p:nvSpPr>
        <p:spPr bwMode="auto">
          <a:xfrm flipV="1">
            <a:off x="1643063" y="3322638"/>
            <a:ext cx="798512" cy="73183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2" name="Line 12"/>
          <p:cNvSpPr>
            <a:spLocks noChangeShapeType="1"/>
          </p:cNvSpPr>
          <p:nvPr/>
        </p:nvSpPr>
        <p:spPr bwMode="auto">
          <a:xfrm flipH="1" flipV="1">
            <a:off x="1646238" y="4294188"/>
            <a:ext cx="876300" cy="6413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3" name="Line 13"/>
          <p:cNvSpPr>
            <a:spLocks noChangeShapeType="1"/>
          </p:cNvSpPr>
          <p:nvPr/>
        </p:nvSpPr>
        <p:spPr bwMode="auto">
          <a:xfrm>
            <a:off x="2605088" y="3414713"/>
            <a:ext cx="61912" cy="14033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4" name="Text Box 14"/>
          <p:cNvSpPr txBox="1">
            <a:spLocks noChangeArrowheads="1"/>
          </p:cNvSpPr>
          <p:nvPr/>
        </p:nvSpPr>
        <p:spPr bwMode="auto">
          <a:xfrm>
            <a:off x="2446338" y="3017838"/>
            <a:ext cx="209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3325" name="Text Box 15"/>
          <p:cNvSpPr txBox="1">
            <a:spLocks noChangeArrowheads="1"/>
          </p:cNvSpPr>
          <p:nvPr/>
        </p:nvSpPr>
        <p:spPr bwMode="auto">
          <a:xfrm>
            <a:off x="2547938" y="4806950"/>
            <a:ext cx="215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3326" name="Text Box 16"/>
          <p:cNvSpPr txBox="1">
            <a:spLocks noChangeArrowheads="1"/>
          </p:cNvSpPr>
          <p:nvPr/>
        </p:nvSpPr>
        <p:spPr bwMode="auto">
          <a:xfrm>
            <a:off x="3538538" y="3873500"/>
            <a:ext cx="215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3327" name="Text Box 17"/>
          <p:cNvSpPr txBox="1">
            <a:spLocks noChangeArrowheads="1"/>
          </p:cNvSpPr>
          <p:nvPr/>
        </p:nvSpPr>
        <p:spPr bwMode="auto">
          <a:xfrm>
            <a:off x="1357313" y="3986213"/>
            <a:ext cx="225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3328" name="Oval 19"/>
          <p:cNvSpPr>
            <a:spLocks noChangeArrowheads="1"/>
          </p:cNvSpPr>
          <p:nvPr/>
        </p:nvSpPr>
        <p:spPr bwMode="auto">
          <a:xfrm>
            <a:off x="5289550" y="3984625"/>
            <a:ext cx="344488" cy="346075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Oval 20"/>
          <p:cNvSpPr>
            <a:spLocks noChangeArrowheads="1"/>
          </p:cNvSpPr>
          <p:nvPr/>
        </p:nvSpPr>
        <p:spPr bwMode="auto">
          <a:xfrm>
            <a:off x="6553200" y="4852988"/>
            <a:ext cx="344488" cy="346075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Oval 21"/>
          <p:cNvSpPr>
            <a:spLocks noChangeArrowheads="1"/>
          </p:cNvSpPr>
          <p:nvPr/>
        </p:nvSpPr>
        <p:spPr bwMode="auto">
          <a:xfrm>
            <a:off x="7586663" y="3868738"/>
            <a:ext cx="344487" cy="347662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1" name="Oval 22"/>
          <p:cNvSpPr>
            <a:spLocks noChangeArrowheads="1"/>
          </p:cNvSpPr>
          <p:nvPr/>
        </p:nvSpPr>
        <p:spPr bwMode="auto">
          <a:xfrm>
            <a:off x="6437313" y="3000375"/>
            <a:ext cx="346075" cy="347663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2" name="Line 23"/>
          <p:cNvSpPr>
            <a:spLocks noChangeShapeType="1"/>
          </p:cNvSpPr>
          <p:nvPr/>
        </p:nvSpPr>
        <p:spPr bwMode="auto">
          <a:xfrm>
            <a:off x="6783388" y="3232150"/>
            <a:ext cx="831850" cy="7080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33" name="Line 24"/>
          <p:cNvSpPr>
            <a:spLocks noChangeShapeType="1"/>
          </p:cNvSpPr>
          <p:nvPr/>
        </p:nvSpPr>
        <p:spPr bwMode="auto">
          <a:xfrm flipV="1">
            <a:off x="5605463" y="3275013"/>
            <a:ext cx="847725" cy="7604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34" name="Line 25"/>
          <p:cNvSpPr>
            <a:spLocks noChangeShapeType="1"/>
          </p:cNvSpPr>
          <p:nvPr/>
        </p:nvSpPr>
        <p:spPr bwMode="auto">
          <a:xfrm flipH="1" flipV="1">
            <a:off x="6567488" y="3376613"/>
            <a:ext cx="57150" cy="14462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35" name="Line 26"/>
          <p:cNvSpPr>
            <a:spLocks noChangeShapeType="1"/>
          </p:cNvSpPr>
          <p:nvPr/>
        </p:nvSpPr>
        <p:spPr bwMode="auto">
          <a:xfrm flipH="1" flipV="1">
            <a:off x="5607050" y="4283075"/>
            <a:ext cx="931863" cy="66516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36" name="Line 27"/>
          <p:cNvSpPr>
            <a:spLocks noChangeShapeType="1"/>
          </p:cNvSpPr>
          <p:nvPr/>
        </p:nvSpPr>
        <p:spPr bwMode="auto">
          <a:xfrm>
            <a:off x="6681788" y="3362325"/>
            <a:ext cx="57150" cy="14747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37" name="Text Box 28"/>
          <p:cNvSpPr txBox="1">
            <a:spLocks noChangeArrowheads="1"/>
          </p:cNvSpPr>
          <p:nvPr/>
        </p:nvSpPr>
        <p:spPr bwMode="auto">
          <a:xfrm>
            <a:off x="6459538" y="2968625"/>
            <a:ext cx="222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3338" name="Text Box 29"/>
          <p:cNvSpPr txBox="1">
            <a:spLocks noChangeArrowheads="1"/>
          </p:cNvSpPr>
          <p:nvPr/>
        </p:nvSpPr>
        <p:spPr bwMode="auto">
          <a:xfrm>
            <a:off x="6573838" y="4822825"/>
            <a:ext cx="22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3339" name="Text Box 30"/>
          <p:cNvSpPr txBox="1">
            <a:spLocks noChangeArrowheads="1"/>
          </p:cNvSpPr>
          <p:nvPr/>
        </p:nvSpPr>
        <p:spPr bwMode="auto">
          <a:xfrm>
            <a:off x="7613650" y="3843338"/>
            <a:ext cx="228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3340" name="Text Box 31"/>
          <p:cNvSpPr txBox="1">
            <a:spLocks noChangeArrowheads="1"/>
          </p:cNvSpPr>
          <p:nvPr/>
        </p:nvSpPr>
        <p:spPr bwMode="auto">
          <a:xfrm>
            <a:off x="5313363" y="3968750"/>
            <a:ext cx="2365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3341" name="Text Box 33"/>
          <p:cNvSpPr txBox="1">
            <a:spLocks noChangeArrowheads="1"/>
          </p:cNvSpPr>
          <p:nvPr/>
        </p:nvSpPr>
        <p:spPr bwMode="auto">
          <a:xfrm>
            <a:off x="1003300" y="5461000"/>
            <a:ext cx="3492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The </a:t>
            </a:r>
            <a:r>
              <a:rPr lang="en-US" i="1">
                <a:solidFill>
                  <a:srgbClr val="0000CC"/>
                </a:solidFill>
              </a:rPr>
              <a:t>degree</a:t>
            </a:r>
            <a:r>
              <a:rPr lang="en-US">
                <a:solidFill>
                  <a:srgbClr val="000000"/>
                </a:solidFill>
              </a:rPr>
              <a:t> of vertex 2 is 3 </a:t>
            </a:r>
          </a:p>
        </p:txBody>
      </p:sp>
      <p:sp>
        <p:nvSpPr>
          <p:cNvPr id="13342" name="Text Box 34"/>
          <p:cNvSpPr txBox="1">
            <a:spLocks noChangeArrowheads="1"/>
          </p:cNvSpPr>
          <p:nvPr/>
        </p:nvSpPr>
        <p:spPr bwMode="auto">
          <a:xfrm>
            <a:off x="4749800" y="5422900"/>
            <a:ext cx="3810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The </a:t>
            </a:r>
            <a:r>
              <a:rPr lang="en-US" i="1">
                <a:solidFill>
                  <a:srgbClr val="0000CC"/>
                </a:solidFill>
              </a:rPr>
              <a:t>in</a:t>
            </a:r>
            <a:r>
              <a:rPr lang="en-US">
                <a:solidFill>
                  <a:srgbClr val="000000"/>
                </a:solidFill>
              </a:rPr>
              <a:t> </a:t>
            </a:r>
            <a:r>
              <a:rPr lang="en-US" i="1">
                <a:solidFill>
                  <a:srgbClr val="0000CC"/>
                </a:solidFill>
              </a:rPr>
              <a:t>degree</a:t>
            </a:r>
            <a:r>
              <a:rPr lang="en-US">
                <a:solidFill>
                  <a:srgbClr val="000000"/>
                </a:solidFill>
              </a:rPr>
              <a:t> of vertex 2 is 2 and the </a:t>
            </a:r>
            <a:r>
              <a:rPr lang="en-US" i="1">
                <a:solidFill>
                  <a:srgbClr val="0000CC"/>
                </a:solidFill>
              </a:rPr>
              <a:t>in degree</a:t>
            </a:r>
            <a:r>
              <a:rPr lang="en-US">
                <a:solidFill>
                  <a:srgbClr val="000000"/>
                </a:solidFill>
              </a:rPr>
              <a:t> of vertex 4 is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Weighted Graph</a:t>
            </a:r>
          </a:p>
        </p:txBody>
      </p:sp>
      <p:sp>
        <p:nvSpPr>
          <p:cNvPr id="14339" name="Text Box 8"/>
          <p:cNvSpPr txBox="1">
            <a:spLocks noChangeArrowheads="1"/>
          </p:cNvSpPr>
          <p:nvPr/>
        </p:nvSpPr>
        <p:spPr bwMode="auto">
          <a:xfrm>
            <a:off x="898525" y="1139825"/>
            <a:ext cx="81692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A </a:t>
            </a:r>
            <a:r>
              <a:rPr lang="en-US" i="1">
                <a:solidFill>
                  <a:srgbClr val="0000CC"/>
                </a:solidFill>
              </a:rPr>
              <a:t>weighted graph</a:t>
            </a:r>
            <a:r>
              <a:rPr lang="en-US">
                <a:solidFill>
                  <a:srgbClr val="000000"/>
                </a:solidFill>
              </a:rPr>
              <a:t> is a graph for which each edge has an associated </a:t>
            </a:r>
            <a:r>
              <a:rPr lang="en-US" i="1">
                <a:solidFill>
                  <a:srgbClr val="0000CC"/>
                </a:solidFill>
              </a:rPr>
              <a:t>weight</a:t>
            </a:r>
            <a:r>
              <a:rPr lang="en-US">
                <a:solidFill>
                  <a:srgbClr val="000000"/>
                </a:solidFill>
              </a:rPr>
              <a:t>, usually given by a </a:t>
            </a:r>
            <a:r>
              <a:rPr lang="en-US" i="1">
                <a:solidFill>
                  <a:srgbClr val="0000CC"/>
                </a:solidFill>
              </a:rPr>
              <a:t>weight function</a:t>
            </a:r>
            <a:r>
              <a:rPr lang="en-US">
                <a:solidFill>
                  <a:srgbClr val="0000CC"/>
                </a:solidFill>
              </a:rPr>
              <a:t> </a:t>
            </a:r>
            <a:r>
              <a:rPr lang="en-US" i="1">
                <a:solidFill>
                  <a:srgbClr val="000000"/>
                </a:solidFill>
              </a:rPr>
              <a:t>w: E</a:t>
            </a:r>
            <a:r>
              <a:rPr lang="en-US">
                <a:solidFill>
                  <a:srgbClr val="000000"/>
                </a:solidFill>
              </a:rPr>
              <a:t> </a:t>
            </a:r>
            <a:r>
              <a:rPr lang="en-US">
                <a:solidFill>
                  <a:srgbClr val="000000"/>
                </a:solidFill>
                <a:sym typeface="Symbol" pitchFamily="18" charset="2"/>
              </a:rPr>
              <a:t> R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340" name="Oval 9"/>
          <p:cNvSpPr>
            <a:spLocks noChangeArrowheads="1"/>
          </p:cNvSpPr>
          <p:nvPr/>
        </p:nvSpPr>
        <p:spPr bwMode="auto">
          <a:xfrm>
            <a:off x="5657850" y="3984625"/>
            <a:ext cx="344488" cy="346075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Oval 10"/>
          <p:cNvSpPr>
            <a:spLocks noChangeArrowheads="1"/>
          </p:cNvSpPr>
          <p:nvPr/>
        </p:nvSpPr>
        <p:spPr bwMode="auto">
          <a:xfrm>
            <a:off x="6921500" y="4852988"/>
            <a:ext cx="344488" cy="346075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Oval 11"/>
          <p:cNvSpPr>
            <a:spLocks noChangeArrowheads="1"/>
          </p:cNvSpPr>
          <p:nvPr/>
        </p:nvSpPr>
        <p:spPr bwMode="auto">
          <a:xfrm>
            <a:off x="7954963" y="3868738"/>
            <a:ext cx="344487" cy="347662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Oval 12"/>
          <p:cNvSpPr>
            <a:spLocks noChangeArrowheads="1"/>
          </p:cNvSpPr>
          <p:nvPr/>
        </p:nvSpPr>
        <p:spPr bwMode="auto">
          <a:xfrm>
            <a:off x="6805613" y="3000375"/>
            <a:ext cx="346075" cy="347663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Line 13"/>
          <p:cNvSpPr>
            <a:spLocks noChangeShapeType="1"/>
          </p:cNvSpPr>
          <p:nvPr/>
        </p:nvSpPr>
        <p:spPr bwMode="auto">
          <a:xfrm>
            <a:off x="7151688" y="3232150"/>
            <a:ext cx="831850" cy="7080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5" name="Line 14"/>
          <p:cNvSpPr>
            <a:spLocks noChangeShapeType="1"/>
          </p:cNvSpPr>
          <p:nvPr/>
        </p:nvSpPr>
        <p:spPr bwMode="auto">
          <a:xfrm flipV="1">
            <a:off x="5973763" y="3275013"/>
            <a:ext cx="847725" cy="7604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6" name="Line 15"/>
          <p:cNvSpPr>
            <a:spLocks noChangeShapeType="1"/>
          </p:cNvSpPr>
          <p:nvPr/>
        </p:nvSpPr>
        <p:spPr bwMode="auto">
          <a:xfrm flipH="1" flipV="1">
            <a:off x="6935788" y="3376613"/>
            <a:ext cx="57150" cy="14462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7" name="Line 16"/>
          <p:cNvSpPr>
            <a:spLocks noChangeShapeType="1"/>
          </p:cNvSpPr>
          <p:nvPr/>
        </p:nvSpPr>
        <p:spPr bwMode="auto">
          <a:xfrm flipH="1" flipV="1">
            <a:off x="5975350" y="4283075"/>
            <a:ext cx="931863" cy="66516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8" name="Line 17"/>
          <p:cNvSpPr>
            <a:spLocks noChangeShapeType="1"/>
          </p:cNvSpPr>
          <p:nvPr/>
        </p:nvSpPr>
        <p:spPr bwMode="auto">
          <a:xfrm>
            <a:off x="7050088" y="3362325"/>
            <a:ext cx="57150" cy="14747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9" name="Text Box 18"/>
          <p:cNvSpPr txBox="1">
            <a:spLocks noChangeArrowheads="1"/>
          </p:cNvSpPr>
          <p:nvPr/>
        </p:nvSpPr>
        <p:spPr bwMode="auto">
          <a:xfrm>
            <a:off x="6827838" y="2968625"/>
            <a:ext cx="222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4350" name="Text Box 19"/>
          <p:cNvSpPr txBox="1">
            <a:spLocks noChangeArrowheads="1"/>
          </p:cNvSpPr>
          <p:nvPr/>
        </p:nvSpPr>
        <p:spPr bwMode="auto">
          <a:xfrm>
            <a:off x="6942138" y="4822825"/>
            <a:ext cx="22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4351" name="Text Box 20"/>
          <p:cNvSpPr txBox="1">
            <a:spLocks noChangeArrowheads="1"/>
          </p:cNvSpPr>
          <p:nvPr/>
        </p:nvSpPr>
        <p:spPr bwMode="auto">
          <a:xfrm>
            <a:off x="7981950" y="3843338"/>
            <a:ext cx="228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4352" name="Text Box 21"/>
          <p:cNvSpPr txBox="1">
            <a:spLocks noChangeArrowheads="1"/>
          </p:cNvSpPr>
          <p:nvPr/>
        </p:nvSpPr>
        <p:spPr bwMode="auto">
          <a:xfrm>
            <a:off x="5681663" y="3968750"/>
            <a:ext cx="2365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4353" name="Oval 22"/>
          <p:cNvSpPr>
            <a:spLocks noChangeArrowheads="1"/>
          </p:cNvSpPr>
          <p:nvPr/>
        </p:nvSpPr>
        <p:spPr bwMode="auto">
          <a:xfrm>
            <a:off x="1346200" y="4005263"/>
            <a:ext cx="325438" cy="334962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4" name="Oval 23"/>
          <p:cNvSpPr>
            <a:spLocks noChangeArrowheads="1"/>
          </p:cNvSpPr>
          <p:nvPr/>
        </p:nvSpPr>
        <p:spPr bwMode="auto">
          <a:xfrm>
            <a:off x="2536825" y="4841875"/>
            <a:ext cx="323850" cy="334963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Oval 24"/>
          <p:cNvSpPr>
            <a:spLocks noChangeArrowheads="1"/>
          </p:cNvSpPr>
          <p:nvPr/>
        </p:nvSpPr>
        <p:spPr bwMode="auto">
          <a:xfrm>
            <a:off x="3509963" y="3894138"/>
            <a:ext cx="325437" cy="334962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6" name="Oval 25"/>
          <p:cNvSpPr>
            <a:spLocks noChangeArrowheads="1"/>
          </p:cNvSpPr>
          <p:nvPr/>
        </p:nvSpPr>
        <p:spPr bwMode="auto">
          <a:xfrm>
            <a:off x="2428875" y="3057525"/>
            <a:ext cx="323850" cy="334963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Line 26"/>
          <p:cNvSpPr>
            <a:spLocks noChangeShapeType="1"/>
          </p:cNvSpPr>
          <p:nvPr/>
        </p:nvSpPr>
        <p:spPr bwMode="auto">
          <a:xfrm>
            <a:off x="2752725" y="3281363"/>
            <a:ext cx="785813" cy="6826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8" name="Line 27"/>
          <p:cNvSpPr>
            <a:spLocks noChangeShapeType="1"/>
          </p:cNvSpPr>
          <p:nvPr/>
        </p:nvSpPr>
        <p:spPr bwMode="auto">
          <a:xfrm flipV="1">
            <a:off x="1643063" y="3322638"/>
            <a:ext cx="798512" cy="73183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9" name="Line 28"/>
          <p:cNvSpPr>
            <a:spLocks noChangeShapeType="1"/>
          </p:cNvSpPr>
          <p:nvPr/>
        </p:nvSpPr>
        <p:spPr bwMode="auto">
          <a:xfrm flipH="1" flipV="1">
            <a:off x="1646238" y="4294188"/>
            <a:ext cx="876300" cy="6413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60" name="Line 29"/>
          <p:cNvSpPr>
            <a:spLocks noChangeShapeType="1"/>
          </p:cNvSpPr>
          <p:nvPr/>
        </p:nvSpPr>
        <p:spPr bwMode="auto">
          <a:xfrm>
            <a:off x="2605088" y="3414713"/>
            <a:ext cx="61912" cy="14033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61" name="Text Box 30"/>
          <p:cNvSpPr txBox="1">
            <a:spLocks noChangeArrowheads="1"/>
          </p:cNvSpPr>
          <p:nvPr/>
        </p:nvSpPr>
        <p:spPr bwMode="auto">
          <a:xfrm>
            <a:off x="2446338" y="3017838"/>
            <a:ext cx="209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4362" name="Text Box 31"/>
          <p:cNvSpPr txBox="1">
            <a:spLocks noChangeArrowheads="1"/>
          </p:cNvSpPr>
          <p:nvPr/>
        </p:nvSpPr>
        <p:spPr bwMode="auto">
          <a:xfrm>
            <a:off x="2547938" y="4806950"/>
            <a:ext cx="215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4363" name="Text Box 32"/>
          <p:cNvSpPr txBox="1">
            <a:spLocks noChangeArrowheads="1"/>
          </p:cNvSpPr>
          <p:nvPr/>
        </p:nvSpPr>
        <p:spPr bwMode="auto">
          <a:xfrm>
            <a:off x="3538538" y="3873500"/>
            <a:ext cx="215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4364" name="Text Box 33"/>
          <p:cNvSpPr txBox="1">
            <a:spLocks noChangeArrowheads="1"/>
          </p:cNvSpPr>
          <p:nvPr/>
        </p:nvSpPr>
        <p:spPr bwMode="auto">
          <a:xfrm>
            <a:off x="1357313" y="3986213"/>
            <a:ext cx="225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4365" name="Text Box 34"/>
          <p:cNvSpPr txBox="1">
            <a:spLocks noChangeArrowheads="1"/>
          </p:cNvSpPr>
          <p:nvPr/>
        </p:nvSpPr>
        <p:spPr bwMode="auto">
          <a:xfrm>
            <a:off x="1673225" y="3390900"/>
            <a:ext cx="469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1.2</a:t>
            </a:r>
          </a:p>
        </p:txBody>
      </p:sp>
      <p:sp>
        <p:nvSpPr>
          <p:cNvPr id="14366" name="Text Box 35"/>
          <p:cNvSpPr txBox="1">
            <a:spLocks noChangeArrowheads="1"/>
          </p:cNvSpPr>
          <p:nvPr/>
        </p:nvSpPr>
        <p:spPr bwMode="auto">
          <a:xfrm>
            <a:off x="1762125" y="4610100"/>
            <a:ext cx="469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2.1</a:t>
            </a:r>
          </a:p>
        </p:txBody>
      </p:sp>
      <p:sp>
        <p:nvSpPr>
          <p:cNvPr id="14367" name="Text Box 36"/>
          <p:cNvSpPr txBox="1">
            <a:spLocks noChangeArrowheads="1"/>
          </p:cNvSpPr>
          <p:nvPr/>
        </p:nvSpPr>
        <p:spPr bwMode="auto">
          <a:xfrm>
            <a:off x="2562225" y="3987800"/>
            <a:ext cx="469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0.2</a:t>
            </a:r>
          </a:p>
        </p:txBody>
      </p:sp>
      <p:sp>
        <p:nvSpPr>
          <p:cNvPr id="14368" name="Text Box 37"/>
          <p:cNvSpPr txBox="1">
            <a:spLocks noChangeArrowheads="1"/>
          </p:cNvSpPr>
          <p:nvPr/>
        </p:nvSpPr>
        <p:spPr bwMode="auto">
          <a:xfrm>
            <a:off x="3121025" y="3340100"/>
            <a:ext cx="469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0.5</a:t>
            </a:r>
          </a:p>
        </p:txBody>
      </p:sp>
      <p:sp>
        <p:nvSpPr>
          <p:cNvPr id="14369" name="Text Box 38"/>
          <p:cNvSpPr txBox="1">
            <a:spLocks noChangeArrowheads="1"/>
          </p:cNvSpPr>
          <p:nvPr/>
        </p:nvSpPr>
        <p:spPr bwMode="auto">
          <a:xfrm>
            <a:off x="6105525" y="335280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4370" name="Text Box 39"/>
          <p:cNvSpPr txBox="1">
            <a:spLocks noChangeArrowheads="1"/>
          </p:cNvSpPr>
          <p:nvPr/>
        </p:nvSpPr>
        <p:spPr bwMode="auto">
          <a:xfrm>
            <a:off x="6194425" y="459740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14371" name="Text Box 40"/>
          <p:cNvSpPr txBox="1">
            <a:spLocks noChangeArrowheads="1"/>
          </p:cNvSpPr>
          <p:nvPr/>
        </p:nvSpPr>
        <p:spPr bwMode="auto">
          <a:xfrm>
            <a:off x="6677025" y="365760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4372" name="Text Box 41"/>
          <p:cNvSpPr txBox="1">
            <a:spLocks noChangeArrowheads="1"/>
          </p:cNvSpPr>
          <p:nvPr/>
        </p:nvSpPr>
        <p:spPr bwMode="auto">
          <a:xfrm>
            <a:off x="7489825" y="328930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4373" name="Text Box 42"/>
          <p:cNvSpPr txBox="1">
            <a:spLocks noChangeArrowheads="1"/>
          </p:cNvSpPr>
          <p:nvPr/>
        </p:nvSpPr>
        <p:spPr bwMode="auto">
          <a:xfrm>
            <a:off x="7096125" y="429260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76200"/>
            <a:ext cx="7848600" cy="762000"/>
          </a:xfrm>
        </p:spPr>
        <p:txBody>
          <a:bodyPr/>
          <a:lstStyle/>
          <a:p>
            <a:r>
              <a:rPr lang="en-US" smtClean="0"/>
              <a:t>Walks and Paths</a:t>
            </a:r>
          </a:p>
        </p:txBody>
      </p:sp>
      <p:sp>
        <p:nvSpPr>
          <p:cNvPr id="15398" name="Content Placeholder 38"/>
          <p:cNvSpPr>
            <a:spLocks noGrp="1"/>
          </p:cNvSpPr>
          <p:nvPr>
            <p:ph idx="1"/>
          </p:nvPr>
        </p:nvSpPr>
        <p:spPr>
          <a:xfrm>
            <a:off x="990600" y="1066800"/>
            <a:ext cx="6223000" cy="3352800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15363" name="Oval 3"/>
          <p:cNvSpPr>
            <a:spLocks noChangeArrowheads="1"/>
          </p:cNvSpPr>
          <p:nvPr/>
        </p:nvSpPr>
        <p:spPr bwMode="auto">
          <a:xfrm>
            <a:off x="3967163" y="1009650"/>
            <a:ext cx="344487" cy="333375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201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Line 13"/>
          <p:cNvSpPr>
            <a:spLocks noChangeShapeType="1"/>
          </p:cNvSpPr>
          <p:nvPr/>
        </p:nvSpPr>
        <p:spPr bwMode="auto">
          <a:xfrm flipV="1">
            <a:off x="3232150" y="1296988"/>
            <a:ext cx="768350" cy="76993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5365" name="Line 14"/>
          <p:cNvSpPr>
            <a:spLocks noChangeShapeType="1"/>
          </p:cNvSpPr>
          <p:nvPr/>
        </p:nvSpPr>
        <p:spPr bwMode="auto">
          <a:xfrm flipV="1">
            <a:off x="5691188" y="1408113"/>
            <a:ext cx="17462" cy="145256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5366" name="Line 15"/>
          <p:cNvSpPr>
            <a:spLocks noChangeShapeType="1"/>
          </p:cNvSpPr>
          <p:nvPr/>
        </p:nvSpPr>
        <p:spPr bwMode="auto">
          <a:xfrm flipH="1" flipV="1">
            <a:off x="4210050" y="1343025"/>
            <a:ext cx="1300163" cy="157956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5367" name="Line 16"/>
          <p:cNvSpPr>
            <a:spLocks noChangeShapeType="1"/>
          </p:cNvSpPr>
          <p:nvPr/>
        </p:nvSpPr>
        <p:spPr bwMode="auto">
          <a:xfrm flipH="1" flipV="1">
            <a:off x="4359275" y="1196975"/>
            <a:ext cx="1138238" cy="12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5368" name="Line 17"/>
          <p:cNvSpPr>
            <a:spLocks noChangeShapeType="1"/>
          </p:cNvSpPr>
          <p:nvPr/>
        </p:nvSpPr>
        <p:spPr bwMode="auto">
          <a:xfrm flipH="1">
            <a:off x="5888038" y="2490788"/>
            <a:ext cx="1098550" cy="56356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5369" name="Line 18"/>
          <p:cNvSpPr>
            <a:spLocks noChangeShapeType="1"/>
          </p:cNvSpPr>
          <p:nvPr/>
        </p:nvSpPr>
        <p:spPr bwMode="auto">
          <a:xfrm>
            <a:off x="3206750" y="2255838"/>
            <a:ext cx="776288" cy="6953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5370" name="Line 19"/>
          <p:cNvSpPr>
            <a:spLocks noChangeShapeType="1"/>
          </p:cNvSpPr>
          <p:nvPr/>
        </p:nvSpPr>
        <p:spPr bwMode="auto">
          <a:xfrm flipH="1" flipV="1">
            <a:off x="5889625" y="1338263"/>
            <a:ext cx="1081088" cy="88423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5371" name="Text Box 20"/>
          <p:cNvSpPr txBox="1">
            <a:spLocks noChangeArrowheads="1"/>
          </p:cNvSpPr>
          <p:nvPr/>
        </p:nvSpPr>
        <p:spPr bwMode="auto">
          <a:xfrm>
            <a:off x="4779963" y="862013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en-US" sz="1600">
                <a:solidFill>
                  <a:srgbClr val="020100"/>
                </a:solidFill>
              </a:rPr>
              <a:t>3</a:t>
            </a:r>
          </a:p>
        </p:txBody>
      </p:sp>
      <p:sp>
        <p:nvSpPr>
          <p:cNvPr id="15372" name="Text Box 21"/>
          <p:cNvSpPr txBox="1">
            <a:spLocks noChangeArrowheads="1"/>
          </p:cNvSpPr>
          <p:nvPr/>
        </p:nvSpPr>
        <p:spPr bwMode="auto">
          <a:xfrm>
            <a:off x="6451600" y="1549400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en-US" sz="1600">
                <a:solidFill>
                  <a:srgbClr val="020100"/>
                </a:solidFill>
              </a:rPr>
              <a:t>2</a:t>
            </a:r>
          </a:p>
        </p:txBody>
      </p:sp>
      <p:sp>
        <p:nvSpPr>
          <p:cNvPr id="15373" name="Text Box 22"/>
          <p:cNvSpPr txBox="1">
            <a:spLocks noChangeArrowheads="1"/>
          </p:cNvSpPr>
          <p:nvPr/>
        </p:nvSpPr>
        <p:spPr bwMode="auto">
          <a:xfrm>
            <a:off x="4768850" y="1828800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en-US" sz="1600">
                <a:solidFill>
                  <a:srgbClr val="020100"/>
                </a:solidFill>
              </a:rPr>
              <a:t>3</a:t>
            </a:r>
          </a:p>
        </p:txBody>
      </p:sp>
      <p:sp>
        <p:nvSpPr>
          <p:cNvPr id="15374" name="Text Box 24"/>
          <p:cNvSpPr txBox="1">
            <a:spLocks noChangeArrowheads="1"/>
          </p:cNvSpPr>
          <p:nvPr/>
        </p:nvSpPr>
        <p:spPr bwMode="auto">
          <a:xfrm>
            <a:off x="3328988" y="2493963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en-US" sz="1600">
                <a:solidFill>
                  <a:srgbClr val="020100"/>
                </a:solidFill>
              </a:rPr>
              <a:t>4</a:t>
            </a:r>
          </a:p>
        </p:txBody>
      </p:sp>
      <p:sp>
        <p:nvSpPr>
          <p:cNvPr id="15375" name="Text Box 25"/>
          <p:cNvSpPr txBox="1">
            <a:spLocks noChangeArrowheads="1"/>
          </p:cNvSpPr>
          <p:nvPr/>
        </p:nvSpPr>
        <p:spPr bwMode="auto">
          <a:xfrm>
            <a:off x="4799013" y="3214688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en-US" sz="1600">
                <a:solidFill>
                  <a:srgbClr val="020100"/>
                </a:solidFill>
              </a:rPr>
              <a:t>1</a:t>
            </a:r>
          </a:p>
        </p:txBody>
      </p:sp>
      <p:sp>
        <p:nvSpPr>
          <p:cNvPr id="15376" name="Text Box 26"/>
          <p:cNvSpPr txBox="1">
            <a:spLocks noChangeArrowheads="1"/>
          </p:cNvSpPr>
          <p:nvPr/>
        </p:nvSpPr>
        <p:spPr bwMode="auto">
          <a:xfrm>
            <a:off x="5410200" y="1941513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en-US" sz="1600">
                <a:solidFill>
                  <a:srgbClr val="020100"/>
                </a:solidFill>
              </a:rPr>
              <a:t>1</a:t>
            </a:r>
          </a:p>
        </p:txBody>
      </p:sp>
      <p:sp>
        <p:nvSpPr>
          <p:cNvPr id="15377" name="Oval 28"/>
          <p:cNvSpPr>
            <a:spLocks noChangeArrowheads="1"/>
          </p:cNvSpPr>
          <p:nvPr/>
        </p:nvSpPr>
        <p:spPr bwMode="auto">
          <a:xfrm>
            <a:off x="5541963" y="1047750"/>
            <a:ext cx="344487" cy="333375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201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Oval 29"/>
          <p:cNvSpPr>
            <a:spLocks noChangeArrowheads="1"/>
          </p:cNvSpPr>
          <p:nvPr/>
        </p:nvSpPr>
        <p:spPr bwMode="auto">
          <a:xfrm>
            <a:off x="5503863" y="2927350"/>
            <a:ext cx="344487" cy="333375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201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Oval 30"/>
          <p:cNvSpPr>
            <a:spLocks noChangeArrowheads="1"/>
          </p:cNvSpPr>
          <p:nvPr/>
        </p:nvSpPr>
        <p:spPr bwMode="auto">
          <a:xfrm>
            <a:off x="3992563" y="2901950"/>
            <a:ext cx="344487" cy="333375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201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Oval 31"/>
          <p:cNvSpPr>
            <a:spLocks noChangeArrowheads="1"/>
          </p:cNvSpPr>
          <p:nvPr/>
        </p:nvSpPr>
        <p:spPr bwMode="auto">
          <a:xfrm>
            <a:off x="6951663" y="2165350"/>
            <a:ext cx="344487" cy="333375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201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1" name="Text Box 33"/>
          <p:cNvSpPr txBox="1">
            <a:spLocks noChangeArrowheads="1"/>
          </p:cNvSpPr>
          <p:nvPr/>
        </p:nvSpPr>
        <p:spPr bwMode="auto">
          <a:xfrm>
            <a:off x="5753100" y="3162300"/>
            <a:ext cx="48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i="1">
                <a:solidFill>
                  <a:srgbClr val="000000"/>
                </a:solidFill>
              </a:rPr>
              <a:t>V</a:t>
            </a:r>
            <a:r>
              <a:rPr lang="en-US" sz="1800" i="1" baseline="-25000">
                <a:solidFill>
                  <a:srgbClr val="000000"/>
                </a:solidFill>
              </a:rPr>
              <a:t>5</a:t>
            </a:r>
            <a:endParaRPr lang="en-US" sz="1800" i="1">
              <a:solidFill>
                <a:srgbClr val="000000"/>
              </a:solidFill>
            </a:endParaRPr>
          </a:p>
        </p:txBody>
      </p:sp>
      <p:sp>
        <p:nvSpPr>
          <p:cNvPr id="15382" name="Text Box 34"/>
          <p:cNvSpPr txBox="1">
            <a:spLocks noChangeArrowheads="1"/>
          </p:cNvSpPr>
          <p:nvPr/>
        </p:nvSpPr>
        <p:spPr bwMode="auto">
          <a:xfrm>
            <a:off x="4216400" y="3175000"/>
            <a:ext cx="48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i="1">
                <a:solidFill>
                  <a:srgbClr val="000000"/>
                </a:solidFill>
              </a:rPr>
              <a:t>V</a:t>
            </a:r>
            <a:r>
              <a:rPr lang="en-US" sz="1800" i="1" baseline="-25000">
                <a:solidFill>
                  <a:srgbClr val="000000"/>
                </a:solidFill>
              </a:rPr>
              <a:t>4</a:t>
            </a:r>
            <a:endParaRPr lang="en-US" sz="1800" i="1">
              <a:solidFill>
                <a:srgbClr val="000000"/>
              </a:solidFill>
            </a:endParaRPr>
          </a:p>
        </p:txBody>
      </p:sp>
      <p:sp>
        <p:nvSpPr>
          <p:cNvPr id="15383" name="Text Box 35"/>
          <p:cNvSpPr txBox="1">
            <a:spLocks noChangeArrowheads="1"/>
          </p:cNvSpPr>
          <p:nvPr/>
        </p:nvSpPr>
        <p:spPr bwMode="auto">
          <a:xfrm>
            <a:off x="5918200" y="965200"/>
            <a:ext cx="48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i="1">
                <a:solidFill>
                  <a:srgbClr val="000000"/>
                </a:solidFill>
              </a:rPr>
              <a:t>V</a:t>
            </a:r>
            <a:r>
              <a:rPr lang="en-US" sz="1800" i="1" baseline="-25000">
                <a:solidFill>
                  <a:srgbClr val="000000"/>
                </a:solidFill>
              </a:rPr>
              <a:t>3</a:t>
            </a:r>
            <a:endParaRPr lang="en-US" sz="1800" i="1">
              <a:solidFill>
                <a:srgbClr val="000000"/>
              </a:solidFill>
            </a:endParaRPr>
          </a:p>
        </p:txBody>
      </p:sp>
      <p:sp>
        <p:nvSpPr>
          <p:cNvPr id="15384" name="Text Box 36"/>
          <p:cNvSpPr txBox="1">
            <a:spLocks noChangeArrowheads="1"/>
          </p:cNvSpPr>
          <p:nvPr/>
        </p:nvSpPr>
        <p:spPr bwMode="auto">
          <a:xfrm>
            <a:off x="3581400" y="927100"/>
            <a:ext cx="48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i="1">
                <a:solidFill>
                  <a:srgbClr val="000000"/>
                </a:solidFill>
              </a:rPr>
              <a:t>V</a:t>
            </a:r>
            <a:r>
              <a:rPr lang="en-US" sz="1800" i="1" baseline="-25000">
                <a:solidFill>
                  <a:srgbClr val="000000"/>
                </a:solidFill>
              </a:rPr>
              <a:t>2</a:t>
            </a:r>
            <a:endParaRPr lang="en-US" sz="1800" i="1">
              <a:solidFill>
                <a:srgbClr val="000000"/>
              </a:solidFill>
            </a:endParaRPr>
          </a:p>
        </p:txBody>
      </p:sp>
      <p:sp>
        <p:nvSpPr>
          <p:cNvPr id="15385" name="Text Box 37"/>
          <p:cNvSpPr txBox="1">
            <a:spLocks noChangeArrowheads="1"/>
          </p:cNvSpPr>
          <p:nvPr/>
        </p:nvSpPr>
        <p:spPr bwMode="auto">
          <a:xfrm>
            <a:off x="2425700" y="1905000"/>
            <a:ext cx="48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i="1">
                <a:solidFill>
                  <a:srgbClr val="000000"/>
                </a:solidFill>
              </a:rPr>
              <a:t>V</a:t>
            </a:r>
            <a:r>
              <a:rPr lang="en-US" sz="1800" i="1" baseline="-25000">
                <a:solidFill>
                  <a:srgbClr val="000000"/>
                </a:solidFill>
              </a:rPr>
              <a:t>1</a:t>
            </a:r>
            <a:endParaRPr lang="en-US" sz="1800" i="1">
              <a:solidFill>
                <a:srgbClr val="000000"/>
              </a:solidFill>
            </a:endParaRPr>
          </a:p>
        </p:txBody>
      </p:sp>
      <p:sp>
        <p:nvSpPr>
          <p:cNvPr id="15386" name="Oval 38"/>
          <p:cNvSpPr>
            <a:spLocks noChangeArrowheads="1"/>
          </p:cNvSpPr>
          <p:nvPr/>
        </p:nvSpPr>
        <p:spPr bwMode="auto">
          <a:xfrm>
            <a:off x="2862263" y="1974850"/>
            <a:ext cx="344487" cy="333375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201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7" name="Line 39"/>
          <p:cNvSpPr>
            <a:spLocks noChangeShapeType="1"/>
          </p:cNvSpPr>
          <p:nvPr/>
        </p:nvSpPr>
        <p:spPr bwMode="auto">
          <a:xfrm flipV="1">
            <a:off x="4387850" y="3116263"/>
            <a:ext cx="1068388" cy="31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5388" name="Text Box 40"/>
          <p:cNvSpPr txBox="1">
            <a:spLocks noChangeArrowheads="1"/>
          </p:cNvSpPr>
          <p:nvPr/>
        </p:nvSpPr>
        <p:spPr bwMode="auto">
          <a:xfrm>
            <a:off x="7277100" y="2133600"/>
            <a:ext cx="48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i="1">
                <a:solidFill>
                  <a:srgbClr val="000000"/>
                </a:solidFill>
              </a:rPr>
              <a:t>V</a:t>
            </a:r>
            <a:r>
              <a:rPr lang="en-US" sz="1800" i="1" baseline="-25000">
                <a:solidFill>
                  <a:srgbClr val="000000"/>
                </a:solidFill>
              </a:rPr>
              <a:t>6</a:t>
            </a:r>
            <a:endParaRPr lang="en-US" sz="1800" i="1">
              <a:solidFill>
                <a:srgbClr val="000000"/>
              </a:solidFill>
            </a:endParaRPr>
          </a:p>
        </p:txBody>
      </p:sp>
      <p:sp>
        <p:nvSpPr>
          <p:cNvPr id="15389" name="Text Box 41"/>
          <p:cNvSpPr txBox="1">
            <a:spLocks noChangeArrowheads="1"/>
          </p:cNvSpPr>
          <p:nvPr/>
        </p:nvSpPr>
        <p:spPr bwMode="auto">
          <a:xfrm>
            <a:off x="6451600" y="2743200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en-US" sz="1600">
                <a:solidFill>
                  <a:srgbClr val="020100"/>
                </a:solidFill>
              </a:rPr>
              <a:t>4</a:t>
            </a:r>
          </a:p>
        </p:txBody>
      </p:sp>
      <p:sp>
        <p:nvSpPr>
          <p:cNvPr id="15390" name="Text Box 42"/>
          <p:cNvSpPr txBox="1">
            <a:spLocks noChangeArrowheads="1"/>
          </p:cNvSpPr>
          <p:nvPr/>
        </p:nvSpPr>
        <p:spPr bwMode="auto">
          <a:xfrm>
            <a:off x="3276600" y="1384300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kumimoji="1" lang="en-US" sz="1600">
                <a:solidFill>
                  <a:srgbClr val="020100"/>
                </a:solidFill>
              </a:rPr>
              <a:t>1</a:t>
            </a:r>
          </a:p>
        </p:txBody>
      </p:sp>
      <p:sp>
        <p:nvSpPr>
          <p:cNvPr id="15391" name="Text Box 43"/>
          <p:cNvSpPr txBox="1">
            <a:spLocks noChangeArrowheads="1"/>
          </p:cNvSpPr>
          <p:nvPr/>
        </p:nvSpPr>
        <p:spPr bwMode="auto">
          <a:xfrm>
            <a:off x="922338" y="3562350"/>
            <a:ext cx="7599362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de-DE">
                <a:solidFill>
                  <a:srgbClr val="000000"/>
                </a:solidFill>
              </a:rPr>
              <a:t>A path is a sequences of edges that begins at a vertex of a graph and travels along edges of the graph always connecting pairs of adjacent vertices.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92" name="Text Box 48"/>
          <p:cNvSpPr txBox="1">
            <a:spLocks noChangeArrowheads="1"/>
          </p:cNvSpPr>
          <p:nvPr/>
        </p:nvSpPr>
        <p:spPr bwMode="auto">
          <a:xfrm>
            <a:off x="952500" y="5334000"/>
            <a:ext cx="72390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0000CC"/>
              </a:buClr>
              <a:buFont typeface="Wingdings" pitchFamily="2" charset="2"/>
              <a:buNone/>
            </a:pPr>
            <a:r>
              <a:rPr lang="de-DE" dirty="0">
                <a:solidFill>
                  <a:srgbClr val="000000"/>
                </a:solidFill>
              </a:rPr>
              <a:t>A  simple </a:t>
            </a:r>
            <a:r>
              <a:rPr lang="de-DE" i="1" dirty="0">
                <a:solidFill>
                  <a:schemeClr val="tx2"/>
                </a:solidFill>
              </a:rPr>
              <a:t>cycle</a:t>
            </a:r>
            <a:r>
              <a:rPr lang="de-DE" dirty="0">
                <a:solidFill>
                  <a:srgbClr val="000000"/>
                </a:solidFill>
              </a:rPr>
              <a:t> is an walk (</a:t>
            </a:r>
            <a:r>
              <a:rPr lang="de-DE" i="1" dirty="0">
                <a:solidFill>
                  <a:srgbClr val="000000"/>
                </a:solidFill>
              </a:rPr>
              <a:t>v</a:t>
            </a:r>
            <a:r>
              <a:rPr lang="de-DE" i="1" baseline="-25000" dirty="0">
                <a:solidFill>
                  <a:srgbClr val="000000"/>
                </a:solidFill>
              </a:rPr>
              <a:t>1</a:t>
            </a:r>
            <a:r>
              <a:rPr lang="de-DE" i="1" dirty="0">
                <a:solidFill>
                  <a:srgbClr val="000000"/>
                </a:solidFill>
              </a:rPr>
              <a:t>, v</a:t>
            </a:r>
            <a:r>
              <a:rPr lang="de-DE" i="1" baseline="-25000" dirty="0">
                <a:solidFill>
                  <a:srgbClr val="000000"/>
                </a:solidFill>
              </a:rPr>
              <a:t>2</a:t>
            </a:r>
            <a:r>
              <a:rPr lang="de-DE" i="1" dirty="0">
                <a:solidFill>
                  <a:srgbClr val="000000"/>
                </a:solidFill>
              </a:rPr>
              <a:t>,..., v</a:t>
            </a:r>
            <a:r>
              <a:rPr lang="de-DE" i="1" baseline="-25000" dirty="0">
                <a:solidFill>
                  <a:srgbClr val="000000"/>
                </a:solidFill>
              </a:rPr>
              <a:t>L</a:t>
            </a:r>
            <a:r>
              <a:rPr lang="de-DE" dirty="0">
                <a:solidFill>
                  <a:srgbClr val="000000"/>
                </a:solidFill>
              </a:rPr>
              <a:t>) where </a:t>
            </a:r>
            <a:r>
              <a:rPr lang="de-DE" i="1" dirty="0">
                <a:solidFill>
                  <a:srgbClr val="000000"/>
                </a:solidFill>
              </a:rPr>
              <a:t>v</a:t>
            </a:r>
            <a:r>
              <a:rPr lang="de-DE" i="1" baseline="-25000" dirty="0">
                <a:solidFill>
                  <a:srgbClr val="000000"/>
                </a:solidFill>
              </a:rPr>
              <a:t>1</a:t>
            </a:r>
            <a:r>
              <a:rPr lang="de-DE" i="1" dirty="0">
                <a:solidFill>
                  <a:srgbClr val="000000"/>
                </a:solidFill>
              </a:rPr>
              <a:t>=v</a:t>
            </a:r>
            <a:r>
              <a:rPr lang="de-DE" i="1" baseline="-25000" dirty="0">
                <a:solidFill>
                  <a:srgbClr val="000000"/>
                </a:solidFill>
              </a:rPr>
              <a:t>L</a:t>
            </a:r>
            <a:r>
              <a:rPr lang="de-DE" dirty="0">
                <a:solidFill>
                  <a:srgbClr val="000000"/>
                </a:solidFill>
              </a:rPr>
              <a:t> with no other nodes repeated  and </a:t>
            </a:r>
            <a:r>
              <a:rPr lang="de-DE" i="1" dirty="0">
                <a:solidFill>
                  <a:srgbClr val="000000"/>
                </a:solidFill>
              </a:rPr>
              <a:t>L</a:t>
            </a:r>
            <a:r>
              <a:rPr lang="de-DE" dirty="0" smtClean="0">
                <a:solidFill>
                  <a:srgbClr val="000000"/>
                </a:solidFill>
              </a:rPr>
              <a:t>&gt;=3</a:t>
            </a:r>
            <a:r>
              <a:rPr lang="de-DE" dirty="0">
                <a:solidFill>
                  <a:srgbClr val="000000"/>
                </a:solidFill>
              </a:rPr>
              <a:t>, e.g. (</a:t>
            </a:r>
            <a:r>
              <a:rPr lang="en-US" i="1" dirty="0">
                <a:solidFill>
                  <a:srgbClr val="000000"/>
                </a:solidFill>
              </a:rPr>
              <a:t>V</a:t>
            </a:r>
            <a:r>
              <a:rPr lang="en-US" i="1" baseline="-25000" dirty="0">
                <a:solidFill>
                  <a:srgbClr val="000000"/>
                </a:solidFill>
              </a:rPr>
              <a:t>1</a:t>
            </a:r>
            <a:r>
              <a:rPr lang="en-US" i="1" dirty="0">
                <a:solidFill>
                  <a:srgbClr val="000000"/>
                </a:solidFill>
              </a:rPr>
              <a:t>, V</a:t>
            </a:r>
            <a:r>
              <a:rPr lang="en-US" i="1" baseline="-25000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,V</a:t>
            </a:r>
            <a:r>
              <a:rPr lang="en-US" i="1" baseline="-25000" dirty="0">
                <a:solidFill>
                  <a:srgbClr val="000000"/>
                </a:solidFill>
              </a:rPr>
              <a:t>5</a:t>
            </a:r>
            <a:r>
              <a:rPr lang="en-US" i="1" dirty="0">
                <a:solidFill>
                  <a:srgbClr val="000000"/>
                </a:solidFill>
              </a:rPr>
              <a:t>, V</a:t>
            </a:r>
            <a:r>
              <a:rPr lang="en-US" i="1" baseline="-25000" dirty="0">
                <a:solidFill>
                  <a:srgbClr val="000000"/>
                </a:solidFill>
              </a:rPr>
              <a:t>4</a:t>
            </a:r>
            <a:r>
              <a:rPr lang="en-US" i="1" dirty="0">
                <a:solidFill>
                  <a:srgbClr val="000000"/>
                </a:solidFill>
              </a:rPr>
              <a:t>,V</a:t>
            </a:r>
            <a:r>
              <a:rPr lang="en-US" i="1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)</a:t>
            </a:r>
            <a:endParaRPr lang="en-US" dirty="0"/>
          </a:p>
        </p:txBody>
      </p:sp>
      <p:sp>
        <p:nvSpPr>
          <p:cNvPr id="15393" name="Text Box 49"/>
          <p:cNvSpPr txBox="1">
            <a:spLocks noChangeArrowheads="1"/>
          </p:cNvSpPr>
          <p:nvPr/>
        </p:nvSpPr>
        <p:spPr bwMode="auto">
          <a:xfrm>
            <a:off x="939800" y="4483100"/>
            <a:ext cx="6832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000000"/>
                </a:solidFill>
              </a:rPr>
              <a:t>A </a:t>
            </a:r>
            <a:r>
              <a:rPr lang="en-US" i="1">
                <a:solidFill>
                  <a:srgbClr val="0000CC"/>
                </a:solidFill>
              </a:rPr>
              <a:t>simple</a:t>
            </a:r>
            <a:r>
              <a:rPr lang="en-US">
                <a:solidFill>
                  <a:srgbClr val="0000CC"/>
                </a:solidFill>
              </a:rPr>
              <a:t> </a:t>
            </a:r>
            <a:r>
              <a:rPr lang="en-US" i="1">
                <a:solidFill>
                  <a:srgbClr val="0000CC"/>
                </a:solidFill>
              </a:rPr>
              <a:t>path</a:t>
            </a:r>
            <a:r>
              <a:rPr lang="en-US">
                <a:solidFill>
                  <a:srgbClr val="000000"/>
                </a:solidFill>
              </a:rPr>
              <a:t> is a walk with no repeated nodes, </a:t>
            </a:r>
            <a:br>
              <a:rPr lang="en-US">
                <a:solidFill>
                  <a:srgbClr val="000000"/>
                </a:solidFill>
              </a:rPr>
            </a:br>
            <a:r>
              <a:rPr lang="en-US">
                <a:solidFill>
                  <a:srgbClr val="000000"/>
                </a:solidFill>
              </a:rPr>
              <a:t>e.g. </a:t>
            </a:r>
            <a:r>
              <a:rPr lang="de-DE">
                <a:solidFill>
                  <a:srgbClr val="000000"/>
                </a:solidFill>
              </a:rPr>
              <a:t>(</a:t>
            </a:r>
            <a:r>
              <a:rPr lang="en-US" i="1">
                <a:solidFill>
                  <a:srgbClr val="000000"/>
                </a:solidFill>
              </a:rPr>
              <a:t>V</a:t>
            </a:r>
            <a:r>
              <a:rPr lang="en-US" i="1" baseline="-25000">
                <a:solidFill>
                  <a:srgbClr val="000000"/>
                </a:solidFill>
              </a:rPr>
              <a:t>1</a:t>
            </a:r>
            <a:r>
              <a:rPr lang="en-US" i="1">
                <a:solidFill>
                  <a:srgbClr val="000000"/>
                </a:solidFill>
              </a:rPr>
              <a:t>, V</a:t>
            </a:r>
            <a:r>
              <a:rPr lang="en-US" i="1" baseline="-25000">
                <a:solidFill>
                  <a:srgbClr val="000000"/>
                </a:solidFill>
              </a:rPr>
              <a:t>4</a:t>
            </a:r>
            <a:r>
              <a:rPr lang="en-US" i="1">
                <a:solidFill>
                  <a:srgbClr val="000000"/>
                </a:solidFill>
              </a:rPr>
              <a:t>,V</a:t>
            </a:r>
            <a:r>
              <a:rPr lang="en-US" i="1" baseline="-25000">
                <a:solidFill>
                  <a:srgbClr val="000000"/>
                </a:solidFill>
              </a:rPr>
              <a:t>5</a:t>
            </a:r>
            <a:r>
              <a:rPr lang="en-US" i="1">
                <a:solidFill>
                  <a:srgbClr val="000000"/>
                </a:solidFill>
              </a:rPr>
              <a:t>, V</a:t>
            </a:r>
            <a:r>
              <a:rPr lang="en-US" i="1" baseline="-25000">
                <a:solidFill>
                  <a:srgbClr val="000000"/>
                </a:solidFill>
              </a:rPr>
              <a:t>2</a:t>
            </a:r>
            <a:r>
              <a:rPr lang="en-US" i="1">
                <a:solidFill>
                  <a:srgbClr val="000000"/>
                </a:solidFill>
              </a:rPr>
              <a:t>,V</a:t>
            </a:r>
            <a:r>
              <a:rPr lang="en-US" i="1" baseline="-25000">
                <a:solidFill>
                  <a:srgbClr val="000000"/>
                </a:solidFill>
              </a:rPr>
              <a:t>3</a:t>
            </a:r>
            <a:r>
              <a:rPr lang="en-US">
                <a:solidFill>
                  <a:srgbClr val="000000"/>
                </a:solidFill>
              </a:rPr>
              <a:t>)</a:t>
            </a:r>
            <a:endParaRPr lang="en-US"/>
          </a:p>
        </p:txBody>
      </p:sp>
      <p:sp>
        <p:nvSpPr>
          <p:cNvPr id="15394" name="Text Box 50"/>
          <p:cNvSpPr txBox="1">
            <a:spLocks noChangeArrowheads="1"/>
          </p:cNvSpPr>
          <p:nvPr/>
        </p:nvSpPr>
        <p:spPr bwMode="auto">
          <a:xfrm>
            <a:off x="977900" y="6121400"/>
            <a:ext cx="73406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0000CC"/>
              </a:buClr>
              <a:buFont typeface="Wingdings" pitchFamily="2" charset="2"/>
              <a:buNone/>
            </a:pPr>
            <a:r>
              <a:rPr lang="en-US">
                <a:solidFill>
                  <a:srgbClr val="000000"/>
                </a:solidFill>
              </a:rPr>
              <a:t>A graph is called </a:t>
            </a:r>
            <a:r>
              <a:rPr lang="en-US" i="1">
                <a:solidFill>
                  <a:srgbClr val="0000CC"/>
                </a:solidFill>
              </a:rPr>
              <a:t>cyclic</a:t>
            </a:r>
            <a:r>
              <a:rPr lang="en-US">
                <a:solidFill>
                  <a:srgbClr val="000000"/>
                </a:solidFill>
              </a:rPr>
              <a:t> if it contains a cycle; otherwise it is called </a:t>
            </a:r>
            <a:r>
              <a:rPr lang="en-US" i="1">
                <a:solidFill>
                  <a:srgbClr val="0000CC"/>
                </a:solidFill>
              </a:rPr>
              <a:t>acyclic</a:t>
            </a:r>
            <a:endParaRPr lang="en-US"/>
          </a:p>
        </p:txBody>
      </p:sp>
      <p:sp>
        <p:nvSpPr>
          <p:cNvPr id="15395" name="Freeform 53"/>
          <p:cNvSpPr>
            <a:spLocks/>
          </p:cNvSpPr>
          <p:nvPr/>
        </p:nvSpPr>
        <p:spPr bwMode="auto">
          <a:xfrm>
            <a:off x="4203700" y="889000"/>
            <a:ext cx="3162300" cy="1968500"/>
          </a:xfrm>
          <a:custGeom>
            <a:avLst/>
            <a:gdLst>
              <a:gd name="T0" fmla="*/ 0 w 1992"/>
              <a:gd name="T1" fmla="*/ 2147483647 h 1240"/>
              <a:gd name="T2" fmla="*/ 2147483647 w 1992"/>
              <a:gd name="T3" fmla="*/ 0 h 1240"/>
              <a:gd name="T4" fmla="*/ 2147483647 w 1992"/>
              <a:gd name="T5" fmla="*/ 2147483647 h 1240"/>
              <a:gd name="T6" fmla="*/ 2147483647 w 1992"/>
              <a:gd name="T7" fmla="*/ 2147483647 h 1240"/>
              <a:gd name="T8" fmla="*/ 2147483647 w 1992"/>
              <a:gd name="T9" fmla="*/ 2147483647 h 12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92"/>
              <a:gd name="T16" fmla="*/ 0 h 1240"/>
              <a:gd name="T17" fmla="*/ 1992 w 1992"/>
              <a:gd name="T18" fmla="*/ 1240 h 12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92" h="1240">
                <a:moveTo>
                  <a:pt x="0" y="8"/>
                </a:moveTo>
                <a:lnTo>
                  <a:pt x="1152" y="0"/>
                </a:lnTo>
                <a:lnTo>
                  <a:pt x="1992" y="664"/>
                </a:lnTo>
                <a:lnTo>
                  <a:pt x="1000" y="1240"/>
                </a:lnTo>
                <a:lnTo>
                  <a:pt x="1024" y="352"/>
                </a:lnTo>
              </a:path>
            </a:pathLst>
          </a:custGeom>
          <a:noFill/>
          <a:ln w="19050">
            <a:solidFill>
              <a:srgbClr val="FF0000"/>
            </a:solidFill>
            <a:prstDash val="dash"/>
            <a:round/>
            <a:headEnd/>
            <a:tailEnd type="stealth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96" name="Freeform 54"/>
          <p:cNvSpPr>
            <a:spLocks/>
          </p:cNvSpPr>
          <p:nvPr/>
        </p:nvSpPr>
        <p:spPr bwMode="auto">
          <a:xfrm>
            <a:off x="3378200" y="1308100"/>
            <a:ext cx="2070100" cy="1714500"/>
          </a:xfrm>
          <a:custGeom>
            <a:avLst/>
            <a:gdLst>
              <a:gd name="T0" fmla="*/ 0 w 1304"/>
              <a:gd name="T1" fmla="*/ 2147483647 h 1080"/>
              <a:gd name="T2" fmla="*/ 2147483647 w 1304"/>
              <a:gd name="T3" fmla="*/ 2147483647 h 1080"/>
              <a:gd name="T4" fmla="*/ 2147483647 w 1304"/>
              <a:gd name="T5" fmla="*/ 2147483647 h 1080"/>
              <a:gd name="T6" fmla="*/ 2147483647 w 1304"/>
              <a:gd name="T7" fmla="*/ 0 h 1080"/>
              <a:gd name="T8" fmla="*/ 2147483647 w 1304"/>
              <a:gd name="T9" fmla="*/ 0 h 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04"/>
              <a:gd name="T16" fmla="*/ 0 h 1080"/>
              <a:gd name="T17" fmla="*/ 1304 w 1304"/>
              <a:gd name="T18" fmla="*/ 1080 h 10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04" h="1080">
                <a:moveTo>
                  <a:pt x="0" y="528"/>
                </a:moveTo>
                <a:lnTo>
                  <a:pt x="672" y="1080"/>
                </a:lnTo>
                <a:lnTo>
                  <a:pt x="1272" y="1072"/>
                </a:lnTo>
                <a:lnTo>
                  <a:pt x="600" y="0"/>
                </a:lnTo>
                <a:lnTo>
                  <a:pt x="1304" y="0"/>
                </a:lnTo>
              </a:path>
            </a:pathLst>
          </a:custGeom>
          <a:noFill/>
          <a:ln w="19050">
            <a:solidFill>
              <a:srgbClr val="000080"/>
            </a:solidFill>
            <a:prstDash val="dash"/>
            <a:round/>
            <a:headEnd/>
            <a:tailEnd type="stealth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97" name="Freeform 55"/>
          <p:cNvSpPr>
            <a:spLocks/>
          </p:cNvSpPr>
          <p:nvPr/>
        </p:nvSpPr>
        <p:spPr bwMode="auto">
          <a:xfrm>
            <a:off x="3022600" y="1320800"/>
            <a:ext cx="2463800" cy="1955800"/>
          </a:xfrm>
          <a:custGeom>
            <a:avLst/>
            <a:gdLst>
              <a:gd name="T0" fmla="*/ 2147483647 w 1552"/>
              <a:gd name="T1" fmla="*/ 2147483647 h 1232"/>
              <a:gd name="T2" fmla="*/ 2147483647 w 1552"/>
              <a:gd name="T3" fmla="*/ 0 h 1232"/>
              <a:gd name="T4" fmla="*/ 2147483647 w 1552"/>
              <a:gd name="T5" fmla="*/ 2147483647 h 1232"/>
              <a:gd name="T6" fmla="*/ 2147483647 w 1552"/>
              <a:gd name="T7" fmla="*/ 2147483647 h 1232"/>
              <a:gd name="T8" fmla="*/ 0 w 1552"/>
              <a:gd name="T9" fmla="*/ 2147483647 h 12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52"/>
              <a:gd name="T16" fmla="*/ 0 h 1232"/>
              <a:gd name="T17" fmla="*/ 1552 w 1552"/>
              <a:gd name="T18" fmla="*/ 1232 h 12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52" h="1232">
                <a:moveTo>
                  <a:pt x="112" y="400"/>
                </a:moveTo>
                <a:lnTo>
                  <a:pt x="520" y="0"/>
                </a:lnTo>
                <a:lnTo>
                  <a:pt x="1552" y="1216"/>
                </a:lnTo>
                <a:lnTo>
                  <a:pt x="592" y="1232"/>
                </a:lnTo>
                <a:lnTo>
                  <a:pt x="0" y="688"/>
                </a:lnTo>
              </a:path>
            </a:pathLst>
          </a:custGeom>
          <a:noFill/>
          <a:ln w="19050">
            <a:solidFill>
              <a:schemeClr val="tx2"/>
            </a:solidFill>
            <a:prstDash val="dash"/>
            <a:round/>
            <a:headEnd/>
            <a:tailEnd type="stealth" w="lg" len="lg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Definitions..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Cycle(circuit)</a:t>
            </a:r>
          </a:p>
          <a:p>
            <a:r>
              <a:rPr lang="en-US" smtClean="0"/>
              <a:t>Simple cycle</a:t>
            </a:r>
          </a:p>
          <a:p>
            <a:r>
              <a:rPr lang="en-US" smtClean="0"/>
              <a:t>Length of a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Similarity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6.1.7</a:t>
            </a:r>
          </a:p>
          <a:p>
            <a:r>
              <a:rPr lang="en-US" dirty="0" smtClean="0"/>
              <a:t>The n-cube hyperbola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val 15"/>
          <p:cNvSpPr>
            <a:spLocks noChangeArrowheads="1"/>
          </p:cNvSpPr>
          <p:nvPr/>
        </p:nvSpPr>
        <p:spPr bwMode="auto">
          <a:xfrm>
            <a:off x="3187700" y="2794000"/>
            <a:ext cx="496888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Oval 14"/>
          <p:cNvSpPr>
            <a:spLocks noChangeArrowheads="1"/>
          </p:cNvSpPr>
          <p:nvPr/>
        </p:nvSpPr>
        <p:spPr bwMode="auto">
          <a:xfrm>
            <a:off x="1892300" y="2794000"/>
            <a:ext cx="496888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Complete Graphs</a:t>
            </a:r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1435100" y="4699000"/>
            <a:ext cx="496888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3187700" y="4013200"/>
            <a:ext cx="496888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1976438" y="28448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  <a:latin typeface="Arial" charset="0"/>
              </a:rPr>
              <a:t>A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1511300" y="474980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  <a:latin typeface="Arial" charset="0"/>
              </a:rPr>
              <a:t>D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3263900" y="4065588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  <a:latin typeface="Arial" charset="0"/>
              </a:rPr>
              <a:t>C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3282950" y="28448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  <a:latin typeface="Arial" charset="0"/>
              </a:rPr>
              <a:t>B</a:t>
            </a:r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>
            <a:off x="2311400" y="3225800"/>
            <a:ext cx="909638" cy="812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V="1">
            <a:off x="2387600" y="3024188"/>
            <a:ext cx="782638" cy="111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V="1">
            <a:off x="3416300" y="3251200"/>
            <a:ext cx="1588" cy="762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6"/>
          <p:cNvSpPr>
            <a:spLocks noChangeShapeType="1"/>
          </p:cNvSpPr>
          <p:nvPr/>
        </p:nvSpPr>
        <p:spPr bwMode="auto">
          <a:xfrm flipV="1">
            <a:off x="1930400" y="4356100"/>
            <a:ext cx="1266825" cy="5461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7"/>
          <p:cNvSpPr>
            <a:spLocks noChangeShapeType="1"/>
          </p:cNvSpPr>
          <p:nvPr/>
        </p:nvSpPr>
        <p:spPr bwMode="auto">
          <a:xfrm flipV="1">
            <a:off x="1663700" y="3263900"/>
            <a:ext cx="388938" cy="1409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Line 18"/>
          <p:cNvSpPr>
            <a:spLocks noChangeShapeType="1"/>
          </p:cNvSpPr>
          <p:nvPr/>
        </p:nvSpPr>
        <p:spPr bwMode="auto">
          <a:xfrm flipV="1">
            <a:off x="1841500" y="3225800"/>
            <a:ext cx="1431925" cy="15113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Text Box 19"/>
          <p:cNvSpPr txBox="1">
            <a:spLocks noChangeArrowheads="1"/>
          </p:cNvSpPr>
          <p:nvPr/>
        </p:nvSpPr>
        <p:spPr bwMode="auto">
          <a:xfrm>
            <a:off x="1155700" y="5245100"/>
            <a:ext cx="367030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200">
                <a:solidFill>
                  <a:srgbClr val="000000"/>
                </a:solidFill>
              </a:rPr>
              <a:t>4 nodes and (4*3)/2 edges</a:t>
            </a:r>
          </a:p>
          <a:p>
            <a:pPr algn="l">
              <a:spcBef>
                <a:spcPct val="50000"/>
              </a:spcBef>
            </a:pPr>
            <a:r>
              <a:rPr lang="en-US" sz="2200" i="1">
                <a:solidFill>
                  <a:srgbClr val="000000"/>
                </a:solidFill>
              </a:rPr>
              <a:t>V</a:t>
            </a:r>
            <a:r>
              <a:rPr lang="en-US" sz="2200">
                <a:solidFill>
                  <a:srgbClr val="000000"/>
                </a:solidFill>
              </a:rPr>
              <a:t> nodes and </a:t>
            </a:r>
            <a:r>
              <a:rPr lang="en-US" sz="2200" i="1">
                <a:solidFill>
                  <a:srgbClr val="000000"/>
                </a:solidFill>
              </a:rPr>
              <a:t>V</a:t>
            </a:r>
            <a:r>
              <a:rPr lang="en-US" sz="2200">
                <a:solidFill>
                  <a:srgbClr val="000000"/>
                </a:solidFill>
              </a:rPr>
              <a:t>*(</a:t>
            </a:r>
            <a:r>
              <a:rPr lang="en-US" sz="2200" i="1">
                <a:solidFill>
                  <a:srgbClr val="000000"/>
                </a:solidFill>
              </a:rPr>
              <a:t>V</a:t>
            </a:r>
            <a:r>
              <a:rPr lang="en-US" sz="2200">
                <a:solidFill>
                  <a:srgbClr val="000000"/>
                </a:solidFill>
              </a:rPr>
              <a:t>-1)/2 edges  </a:t>
            </a:r>
          </a:p>
        </p:txBody>
      </p:sp>
      <p:sp>
        <p:nvSpPr>
          <p:cNvPr id="17426" name="Oval 20"/>
          <p:cNvSpPr>
            <a:spLocks noChangeArrowheads="1"/>
          </p:cNvSpPr>
          <p:nvPr/>
        </p:nvSpPr>
        <p:spPr bwMode="auto">
          <a:xfrm>
            <a:off x="5473700" y="4546600"/>
            <a:ext cx="496888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rgbClr val="000000"/>
                </a:solidFill>
                <a:latin typeface="Arial" charset="0"/>
              </a:rPr>
              <a:t>C</a:t>
            </a:r>
          </a:p>
        </p:txBody>
      </p:sp>
      <p:sp>
        <p:nvSpPr>
          <p:cNvPr id="17427" name="Oval 21"/>
          <p:cNvSpPr>
            <a:spLocks noChangeArrowheads="1"/>
          </p:cNvSpPr>
          <p:nvPr/>
        </p:nvSpPr>
        <p:spPr bwMode="auto">
          <a:xfrm>
            <a:off x="5930900" y="2641600"/>
            <a:ext cx="496888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rgbClr val="000000"/>
                </a:solidFill>
                <a:latin typeface="Arial" charset="0"/>
              </a:rPr>
              <a:t>A</a:t>
            </a:r>
          </a:p>
        </p:txBody>
      </p:sp>
      <p:sp>
        <p:nvSpPr>
          <p:cNvPr id="17428" name="Oval 22"/>
          <p:cNvSpPr>
            <a:spLocks noChangeArrowheads="1"/>
          </p:cNvSpPr>
          <p:nvPr/>
        </p:nvSpPr>
        <p:spPr bwMode="auto">
          <a:xfrm>
            <a:off x="8064500" y="2946400"/>
            <a:ext cx="496888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rgbClr val="000000"/>
                </a:solidFill>
                <a:latin typeface="Arial" charset="0"/>
              </a:rPr>
              <a:t>B</a:t>
            </a:r>
          </a:p>
        </p:txBody>
      </p:sp>
      <p:sp>
        <p:nvSpPr>
          <p:cNvPr id="17429" name="Text Box 23"/>
          <p:cNvSpPr txBox="1">
            <a:spLocks noChangeArrowheads="1"/>
          </p:cNvSpPr>
          <p:nvPr/>
        </p:nvSpPr>
        <p:spPr bwMode="auto">
          <a:xfrm>
            <a:off x="5334000" y="5308600"/>
            <a:ext cx="358140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200">
                <a:solidFill>
                  <a:srgbClr val="000000"/>
                </a:solidFill>
              </a:rPr>
              <a:t>3 nodes and 3*2 edges</a:t>
            </a:r>
          </a:p>
          <a:p>
            <a:pPr algn="l">
              <a:spcBef>
                <a:spcPct val="50000"/>
              </a:spcBef>
            </a:pPr>
            <a:r>
              <a:rPr lang="en-US" sz="2200" i="1">
                <a:solidFill>
                  <a:srgbClr val="000000"/>
                </a:solidFill>
              </a:rPr>
              <a:t>V</a:t>
            </a:r>
            <a:r>
              <a:rPr lang="en-US" sz="2200">
                <a:solidFill>
                  <a:srgbClr val="000000"/>
                </a:solidFill>
              </a:rPr>
              <a:t> nodes and </a:t>
            </a:r>
            <a:r>
              <a:rPr lang="en-US" sz="2200" i="1">
                <a:solidFill>
                  <a:srgbClr val="000000"/>
                </a:solidFill>
              </a:rPr>
              <a:t>V</a:t>
            </a:r>
            <a:r>
              <a:rPr lang="en-US" sz="2200">
                <a:solidFill>
                  <a:srgbClr val="000000"/>
                </a:solidFill>
              </a:rPr>
              <a:t>*(</a:t>
            </a:r>
            <a:r>
              <a:rPr lang="en-US" sz="2200" i="1">
                <a:solidFill>
                  <a:srgbClr val="000000"/>
                </a:solidFill>
              </a:rPr>
              <a:t>V</a:t>
            </a:r>
            <a:r>
              <a:rPr lang="en-US" sz="2200">
                <a:solidFill>
                  <a:srgbClr val="000000"/>
                </a:solidFill>
              </a:rPr>
              <a:t>-1) edges</a:t>
            </a:r>
            <a:r>
              <a:rPr lang="en-US" sz="1800">
                <a:latin typeface="Arial" charset="0"/>
              </a:rPr>
              <a:t>  </a:t>
            </a:r>
          </a:p>
        </p:txBody>
      </p:sp>
      <p:cxnSp>
        <p:nvCxnSpPr>
          <p:cNvPr id="17430" name="AutoShape 24"/>
          <p:cNvCxnSpPr>
            <a:cxnSpLocks noChangeShapeType="1"/>
            <a:stCxn id="17427" idx="0"/>
            <a:endCxn id="17428" idx="1"/>
          </p:cNvCxnSpPr>
          <p:nvPr/>
        </p:nvCxnSpPr>
        <p:spPr bwMode="auto">
          <a:xfrm rot="5400000" flipV="1">
            <a:off x="6973094" y="1848644"/>
            <a:ext cx="371475" cy="1957387"/>
          </a:xfrm>
          <a:prstGeom prst="curvedConnector3">
            <a:avLst>
              <a:gd name="adj1" fmla="val -61537"/>
            </a:avLst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</p:spPr>
      </p:cxnSp>
      <p:cxnSp>
        <p:nvCxnSpPr>
          <p:cNvPr id="17431" name="AutoShape 25"/>
          <p:cNvCxnSpPr>
            <a:cxnSpLocks noChangeShapeType="1"/>
            <a:stCxn id="17428" idx="3"/>
            <a:endCxn id="17427" idx="5"/>
          </p:cNvCxnSpPr>
          <p:nvPr/>
        </p:nvCxnSpPr>
        <p:spPr bwMode="auto">
          <a:xfrm rot="16200000" flipV="1">
            <a:off x="7093744" y="2293144"/>
            <a:ext cx="304800" cy="1782762"/>
          </a:xfrm>
          <a:prstGeom prst="curvedConnector3">
            <a:avLst>
              <a:gd name="adj1" fmla="val -96875"/>
            </a:avLst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</p:spPr>
      </p:cxnSp>
      <p:cxnSp>
        <p:nvCxnSpPr>
          <p:cNvPr id="17432" name="AutoShape 26"/>
          <p:cNvCxnSpPr>
            <a:cxnSpLocks noChangeShapeType="1"/>
            <a:stCxn id="17427" idx="2"/>
            <a:endCxn id="17426" idx="1"/>
          </p:cNvCxnSpPr>
          <p:nvPr/>
        </p:nvCxnSpPr>
        <p:spPr bwMode="auto">
          <a:xfrm rot="10800000" flipV="1">
            <a:off x="5546725" y="2870200"/>
            <a:ext cx="384175" cy="1743075"/>
          </a:xfrm>
          <a:prstGeom prst="curvedConnector2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</p:spPr>
      </p:cxnSp>
      <p:cxnSp>
        <p:nvCxnSpPr>
          <p:cNvPr id="17433" name="AutoShape 27"/>
          <p:cNvCxnSpPr>
            <a:cxnSpLocks noChangeShapeType="1"/>
            <a:stCxn id="17426" idx="5"/>
            <a:endCxn id="17427" idx="4"/>
          </p:cNvCxnSpPr>
          <p:nvPr/>
        </p:nvCxnSpPr>
        <p:spPr bwMode="auto">
          <a:xfrm rot="5400000" flipH="1" flipV="1">
            <a:off x="5119688" y="3876675"/>
            <a:ext cx="1838325" cy="282575"/>
          </a:xfrm>
          <a:prstGeom prst="curvedConnector3">
            <a:avLst>
              <a:gd name="adj1" fmla="val -16060"/>
            </a:avLst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</p:spPr>
      </p:cxnSp>
      <p:cxnSp>
        <p:nvCxnSpPr>
          <p:cNvPr id="17434" name="AutoShape 28"/>
          <p:cNvCxnSpPr>
            <a:cxnSpLocks noChangeShapeType="1"/>
            <a:stCxn id="17428" idx="4"/>
            <a:endCxn id="17426" idx="6"/>
          </p:cNvCxnSpPr>
          <p:nvPr/>
        </p:nvCxnSpPr>
        <p:spPr bwMode="auto">
          <a:xfrm rot="5400000">
            <a:off x="6456363" y="2917825"/>
            <a:ext cx="1371600" cy="2343150"/>
          </a:xfrm>
          <a:prstGeom prst="curvedConnector2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</p:spPr>
      </p:cxnSp>
      <p:cxnSp>
        <p:nvCxnSpPr>
          <p:cNvPr id="17435" name="AutoShape 29"/>
          <p:cNvCxnSpPr>
            <a:cxnSpLocks noChangeShapeType="1"/>
            <a:stCxn id="17428" idx="2"/>
            <a:endCxn id="17426" idx="0"/>
          </p:cNvCxnSpPr>
          <p:nvPr/>
        </p:nvCxnSpPr>
        <p:spPr bwMode="auto">
          <a:xfrm rot="10800000" flipV="1">
            <a:off x="5722938" y="3175000"/>
            <a:ext cx="2341562" cy="1371600"/>
          </a:xfrm>
          <a:prstGeom prst="curvedConnector2">
            <a:avLst/>
          </a:prstGeom>
          <a:noFill/>
          <a:ln w="25400">
            <a:solidFill>
              <a:srgbClr val="000000"/>
            </a:solidFill>
            <a:round/>
            <a:headEnd type="stealth" w="lg" len="lg"/>
            <a:tailEnd type="none" w="lg" len="lg"/>
          </a:ln>
        </p:spPr>
      </p:cxnSp>
      <p:sp>
        <p:nvSpPr>
          <p:cNvPr id="17436" name="Text Box 30"/>
          <p:cNvSpPr txBox="1">
            <a:spLocks noChangeArrowheads="1"/>
          </p:cNvSpPr>
          <p:nvPr/>
        </p:nvSpPr>
        <p:spPr bwMode="auto">
          <a:xfrm>
            <a:off x="1368425" y="1082675"/>
            <a:ext cx="75057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000000"/>
                </a:solidFill>
              </a:rPr>
              <a:t>A </a:t>
            </a:r>
            <a:r>
              <a:rPr lang="en-US" i="1">
                <a:solidFill>
                  <a:srgbClr val="0000CC"/>
                </a:solidFill>
              </a:rPr>
              <a:t>complete graph</a:t>
            </a:r>
            <a:r>
              <a:rPr lang="en-US">
                <a:solidFill>
                  <a:srgbClr val="000000"/>
                </a:solidFill>
              </a:rPr>
              <a:t> is an undirected/directed graph in which every pair of vertices is </a:t>
            </a:r>
            <a:r>
              <a:rPr lang="en-US" i="1">
                <a:solidFill>
                  <a:srgbClr val="0000CC"/>
                </a:solidFill>
              </a:rPr>
              <a:t>adjacent</a:t>
            </a:r>
            <a:r>
              <a:rPr lang="en-US">
                <a:solidFill>
                  <a:srgbClr val="000000"/>
                </a:solidFill>
              </a:rPr>
              <a:t>.  If (</a:t>
            </a:r>
            <a:r>
              <a:rPr lang="en-US" i="1">
                <a:solidFill>
                  <a:srgbClr val="000000"/>
                </a:solidFill>
              </a:rPr>
              <a:t>u</a:t>
            </a:r>
            <a:r>
              <a:rPr lang="en-US">
                <a:solidFill>
                  <a:srgbClr val="000000"/>
                </a:solidFill>
              </a:rPr>
              <a:t>, </a:t>
            </a:r>
            <a:r>
              <a:rPr lang="en-US" i="1">
                <a:solidFill>
                  <a:srgbClr val="000000"/>
                </a:solidFill>
              </a:rPr>
              <a:t>v</a:t>
            </a:r>
            <a:r>
              <a:rPr lang="en-US">
                <a:solidFill>
                  <a:srgbClr val="000000"/>
                </a:solidFill>
              </a:rPr>
              <a:t> ) is an edge in a graph </a:t>
            </a:r>
            <a:r>
              <a:rPr lang="en-US" i="1">
                <a:solidFill>
                  <a:srgbClr val="000000"/>
                </a:solidFill>
              </a:rPr>
              <a:t>G</a:t>
            </a:r>
            <a:r>
              <a:rPr lang="en-US">
                <a:solidFill>
                  <a:srgbClr val="000000"/>
                </a:solidFill>
              </a:rPr>
              <a:t>, we say that vertex </a:t>
            </a:r>
            <a:r>
              <a:rPr lang="en-US" i="1">
                <a:solidFill>
                  <a:srgbClr val="000000"/>
                </a:solidFill>
              </a:rPr>
              <a:t>v</a:t>
            </a:r>
            <a:r>
              <a:rPr lang="en-US">
                <a:solidFill>
                  <a:srgbClr val="000000"/>
                </a:solidFill>
              </a:rPr>
              <a:t> is </a:t>
            </a:r>
            <a:r>
              <a:rPr lang="en-US" i="1">
                <a:solidFill>
                  <a:srgbClr val="0000CC"/>
                </a:solidFill>
              </a:rPr>
              <a:t>adjacent</a:t>
            </a:r>
            <a:r>
              <a:rPr lang="en-US">
                <a:solidFill>
                  <a:srgbClr val="000000"/>
                </a:solidFill>
              </a:rPr>
              <a:t> to vertex </a:t>
            </a:r>
            <a:r>
              <a:rPr lang="en-US" i="1">
                <a:solidFill>
                  <a:srgbClr val="000000"/>
                </a:solidFill>
              </a:rPr>
              <a:t>u</a:t>
            </a:r>
            <a:r>
              <a:rPr lang="en-US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Connected Graphs</a:t>
            </a:r>
          </a:p>
        </p:txBody>
      </p:sp>
      <p:sp>
        <p:nvSpPr>
          <p:cNvPr id="18435" name="Oval 5"/>
          <p:cNvSpPr>
            <a:spLocks noChangeArrowheads="1"/>
          </p:cNvSpPr>
          <p:nvPr/>
        </p:nvSpPr>
        <p:spPr bwMode="auto">
          <a:xfrm>
            <a:off x="5943600" y="1371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Oval 6"/>
          <p:cNvSpPr>
            <a:spLocks noChangeArrowheads="1"/>
          </p:cNvSpPr>
          <p:nvPr/>
        </p:nvSpPr>
        <p:spPr bwMode="auto">
          <a:xfrm>
            <a:off x="5943600" y="25908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Oval 7"/>
          <p:cNvSpPr>
            <a:spLocks noChangeArrowheads="1"/>
          </p:cNvSpPr>
          <p:nvPr/>
        </p:nvSpPr>
        <p:spPr bwMode="auto">
          <a:xfrm>
            <a:off x="7239000" y="1371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Oval 8"/>
          <p:cNvSpPr>
            <a:spLocks noChangeArrowheads="1"/>
          </p:cNvSpPr>
          <p:nvPr/>
        </p:nvSpPr>
        <p:spPr bwMode="auto">
          <a:xfrm>
            <a:off x="7239000" y="25908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Oval 9"/>
          <p:cNvSpPr>
            <a:spLocks noChangeArrowheads="1"/>
          </p:cNvSpPr>
          <p:nvPr/>
        </p:nvSpPr>
        <p:spPr bwMode="auto">
          <a:xfrm>
            <a:off x="8229600" y="25908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Oval 10"/>
          <p:cNvSpPr>
            <a:spLocks noChangeArrowheads="1"/>
          </p:cNvSpPr>
          <p:nvPr/>
        </p:nvSpPr>
        <p:spPr bwMode="auto">
          <a:xfrm>
            <a:off x="8229600" y="1371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Text Box 11"/>
          <p:cNvSpPr txBox="1">
            <a:spLocks noChangeArrowheads="1"/>
          </p:cNvSpPr>
          <p:nvPr/>
        </p:nvSpPr>
        <p:spPr bwMode="auto">
          <a:xfrm>
            <a:off x="6027738" y="1447800"/>
            <a:ext cx="319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  <a:latin typeface="Arial" charset="0"/>
              </a:rPr>
              <a:t>A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8442" name="Text Box 12"/>
          <p:cNvSpPr txBox="1">
            <a:spLocks noChangeArrowheads="1"/>
          </p:cNvSpPr>
          <p:nvPr/>
        </p:nvSpPr>
        <p:spPr bwMode="auto">
          <a:xfrm>
            <a:off x="6019800" y="2673350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  <a:latin typeface="Arial" charset="0"/>
              </a:rPr>
              <a:t>D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8443" name="Text Box 13"/>
          <p:cNvSpPr txBox="1">
            <a:spLocks noChangeArrowheads="1"/>
          </p:cNvSpPr>
          <p:nvPr/>
        </p:nvSpPr>
        <p:spPr bwMode="auto">
          <a:xfrm>
            <a:off x="7315200" y="2641600"/>
            <a:ext cx="319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  <a:latin typeface="Arial" charset="0"/>
              </a:rPr>
              <a:t>E</a:t>
            </a:r>
          </a:p>
        </p:txBody>
      </p:sp>
      <p:sp>
        <p:nvSpPr>
          <p:cNvPr id="18444" name="Text Box 14"/>
          <p:cNvSpPr txBox="1">
            <a:spLocks noChangeArrowheads="1"/>
          </p:cNvSpPr>
          <p:nvPr/>
        </p:nvSpPr>
        <p:spPr bwMode="auto">
          <a:xfrm>
            <a:off x="8313738" y="2667000"/>
            <a:ext cx="307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  <a:latin typeface="Arial" charset="0"/>
              </a:rPr>
              <a:t>F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8445" name="Text Box 15"/>
          <p:cNvSpPr txBox="1">
            <a:spLocks noChangeArrowheads="1"/>
          </p:cNvSpPr>
          <p:nvPr/>
        </p:nvSpPr>
        <p:spPr bwMode="auto">
          <a:xfrm>
            <a:off x="7308850" y="1422400"/>
            <a:ext cx="319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  <a:latin typeface="Arial" charset="0"/>
              </a:rPr>
              <a:t>B</a:t>
            </a:r>
          </a:p>
        </p:txBody>
      </p:sp>
      <p:sp>
        <p:nvSpPr>
          <p:cNvPr id="18446" name="Text Box 16"/>
          <p:cNvSpPr txBox="1">
            <a:spLocks noChangeArrowheads="1"/>
          </p:cNvSpPr>
          <p:nvPr/>
        </p:nvSpPr>
        <p:spPr bwMode="auto">
          <a:xfrm>
            <a:off x="8305800" y="1422400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  <a:latin typeface="Arial" charset="0"/>
              </a:rPr>
              <a:t>C</a:t>
            </a:r>
          </a:p>
        </p:txBody>
      </p:sp>
      <p:sp>
        <p:nvSpPr>
          <p:cNvPr id="18447" name="Line 17"/>
          <p:cNvSpPr>
            <a:spLocks noChangeShapeType="1"/>
          </p:cNvSpPr>
          <p:nvPr/>
        </p:nvSpPr>
        <p:spPr bwMode="auto">
          <a:xfrm>
            <a:off x="6324600" y="1752600"/>
            <a:ext cx="990600" cy="9144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8" name="Line 18"/>
          <p:cNvSpPr>
            <a:spLocks noChangeShapeType="1"/>
          </p:cNvSpPr>
          <p:nvPr/>
        </p:nvSpPr>
        <p:spPr bwMode="auto">
          <a:xfrm>
            <a:off x="6400800" y="1600200"/>
            <a:ext cx="838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9" name="Line 19"/>
          <p:cNvSpPr>
            <a:spLocks noChangeShapeType="1"/>
          </p:cNvSpPr>
          <p:nvPr/>
        </p:nvSpPr>
        <p:spPr bwMode="auto">
          <a:xfrm flipV="1">
            <a:off x="7467600" y="1828800"/>
            <a:ext cx="0" cy="762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0" name="Line 20"/>
          <p:cNvSpPr>
            <a:spLocks noChangeShapeType="1"/>
          </p:cNvSpPr>
          <p:nvPr/>
        </p:nvSpPr>
        <p:spPr bwMode="auto">
          <a:xfrm flipH="1" flipV="1">
            <a:off x="8458200" y="1828800"/>
            <a:ext cx="0" cy="762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1" name="Line 21"/>
          <p:cNvSpPr>
            <a:spLocks noChangeShapeType="1"/>
          </p:cNvSpPr>
          <p:nvPr/>
        </p:nvSpPr>
        <p:spPr bwMode="auto">
          <a:xfrm flipH="1">
            <a:off x="7620000" y="1778000"/>
            <a:ext cx="698500" cy="889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2" name="Line 22"/>
          <p:cNvSpPr>
            <a:spLocks noChangeShapeType="1"/>
          </p:cNvSpPr>
          <p:nvPr/>
        </p:nvSpPr>
        <p:spPr bwMode="auto">
          <a:xfrm flipV="1">
            <a:off x="6172200" y="1828800"/>
            <a:ext cx="0" cy="762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3" name="Oval 23"/>
          <p:cNvSpPr>
            <a:spLocks noChangeArrowheads="1"/>
          </p:cNvSpPr>
          <p:nvPr/>
        </p:nvSpPr>
        <p:spPr bwMode="auto">
          <a:xfrm>
            <a:off x="6502400" y="35433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4" name="Oval 24"/>
          <p:cNvSpPr>
            <a:spLocks noChangeArrowheads="1"/>
          </p:cNvSpPr>
          <p:nvPr/>
        </p:nvSpPr>
        <p:spPr bwMode="auto">
          <a:xfrm>
            <a:off x="6502400" y="46101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5" name="Oval 25"/>
          <p:cNvSpPr>
            <a:spLocks noChangeArrowheads="1"/>
          </p:cNvSpPr>
          <p:nvPr/>
        </p:nvSpPr>
        <p:spPr bwMode="auto">
          <a:xfrm>
            <a:off x="7797800" y="35433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>
              <a:latin typeface="Arial Black" pitchFamily="34" charset="0"/>
            </a:endParaRPr>
          </a:p>
        </p:txBody>
      </p:sp>
      <p:sp>
        <p:nvSpPr>
          <p:cNvPr id="18456" name="Oval 26"/>
          <p:cNvSpPr>
            <a:spLocks noChangeArrowheads="1"/>
          </p:cNvSpPr>
          <p:nvPr/>
        </p:nvSpPr>
        <p:spPr bwMode="auto">
          <a:xfrm>
            <a:off x="7797800" y="46101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7" name="Line 27"/>
          <p:cNvSpPr>
            <a:spLocks noChangeShapeType="1"/>
          </p:cNvSpPr>
          <p:nvPr/>
        </p:nvSpPr>
        <p:spPr bwMode="auto">
          <a:xfrm flipV="1">
            <a:off x="6731000" y="4000500"/>
            <a:ext cx="0" cy="609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8" name="Line 28"/>
          <p:cNvSpPr>
            <a:spLocks noChangeShapeType="1"/>
          </p:cNvSpPr>
          <p:nvPr/>
        </p:nvSpPr>
        <p:spPr bwMode="auto">
          <a:xfrm>
            <a:off x="6959600" y="3771900"/>
            <a:ext cx="838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9" name="Line 29"/>
          <p:cNvSpPr>
            <a:spLocks noChangeShapeType="1"/>
          </p:cNvSpPr>
          <p:nvPr/>
        </p:nvSpPr>
        <p:spPr bwMode="auto">
          <a:xfrm flipH="1">
            <a:off x="6908800" y="3937000"/>
            <a:ext cx="914400" cy="774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0" name="Freeform 30"/>
          <p:cNvSpPr>
            <a:spLocks/>
          </p:cNvSpPr>
          <p:nvPr/>
        </p:nvSpPr>
        <p:spPr bwMode="auto">
          <a:xfrm>
            <a:off x="6959600" y="4597400"/>
            <a:ext cx="838200" cy="241300"/>
          </a:xfrm>
          <a:custGeom>
            <a:avLst/>
            <a:gdLst>
              <a:gd name="T0" fmla="*/ 0 w 528"/>
              <a:gd name="T1" fmla="*/ 2147483647 h 152"/>
              <a:gd name="T2" fmla="*/ 2147483647 w 528"/>
              <a:gd name="T3" fmla="*/ 2147483647 h 152"/>
              <a:gd name="T4" fmla="*/ 2147483647 w 528"/>
              <a:gd name="T5" fmla="*/ 2147483647 h 152"/>
              <a:gd name="T6" fmla="*/ 0 60000 65536"/>
              <a:gd name="T7" fmla="*/ 0 60000 65536"/>
              <a:gd name="T8" fmla="*/ 0 60000 65536"/>
              <a:gd name="T9" fmla="*/ 0 w 528"/>
              <a:gd name="T10" fmla="*/ 0 h 152"/>
              <a:gd name="T11" fmla="*/ 528 w 528"/>
              <a:gd name="T12" fmla="*/ 152 h 1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28" h="152">
                <a:moveTo>
                  <a:pt x="0" y="152"/>
                </a:moveTo>
                <a:cubicBezTo>
                  <a:pt x="124" y="84"/>
                  <a:pt x="248" y="16"/>
                  <a:pt x="336" y="8"/>
                </a:cubicBezTo>
                <a:cubicBezTo>
                  <a:pt x="424" y="0"/>
                  <a:pt x="496" y="80"/>
                  <a:pt x="528" y="104"/>
                </a:cubicBezTo>
              </a:path>
            </a:pathLst>
          </a:cu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1" name="Freeform 31"/>
          <p:cNvSpPr>
            <a:spLocks/>
          </p:cNvSpPr>
          <p:nvPr/>
        </p:nvSpPr>
        <p:spPr bwMode="auto">
          <a:xfrm>
            <a:off x="6959600" y="4991100"/>
            <a:ext cx="914400" cy="266700"/>
          </a:xfrm>
          <a:custGeom>
            <a:avLst/>
            <a:gdLst>
              <a:gd name="T0" fmla="*/ 2147483647 w 576"/>
              <a:gd name="T1" fmla="*/ 0 h 168"/>
              <a:gd name="T2" fmla="*/ 2147483647 w 576"/>
              <a:gd name="T3" fmla="*/ 2147483647 h 168"/>
              <a:gd name="T4" fmla="*/ 2147483647 w 576"/>
              <a:gd name="T5" fmla="*/ 2147483647 h 168"/>
              <a:gd name="T6" fmla="*/ 2147483647 w 576"/>
              <a:gd name="T7" fmla="*/ 2147483647 h 168"/>
              <a:gd name="T8" fmla="*/ 0 w 576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"/>
              <a:gd name="T16" fmla="*/ 0 h 168"/>
              <a:gd name="T17" fmla="*/ 576 w 576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" h="168">
                <a:moveTo>
                  <a:pt x="576" y="0"/>
                </a:moveTo>
                <a:cubicBezTo>
                  <a:pt x="516" y="60"/>
                  <a:pt x="456" y="120"/>
                  <a:pt x="384" y="144"/>
                </a:cubicBezTo>
                <a:cubicBezTo>
                  <a:pt x="312" y="168"/>
                  <a:pt x="200" y="152"/>
                  <a:pt x="144" y="144"/>
                </a:cubicBezTo>
                <a:cubicBezTo>
                  <a:pt x="88" y="136"/>
                  <a:pt x="72" y="120"/>
                  <a:pt x="48" y="96"/>
                </a:cubicBezTo>
                <a:cubicBezTo>
                  <a:pt x="24" y="72"/>
                  <a:pt x="8" y="16"/>
                  <a:pt x="0" y="0"/>
                </a:cubicBezTo>
              </a:path>
            </a:pathLst>
          </a:cu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2" name="Text Box 32"/>
          <p:cNvSpPr txBox="1">
            <a:spLocks noChangeArrowheads="1"/>
          </p:cNvSpPr>
          <p:nvPr/>
        </p:nvSpPr>
        <p:spPr bwMode="auto">
          <a:xfrm>
            <a:off x="6586538" y="3594100"/>
            <a:ext cx="319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  <a:latin typeface="Arial" charset="0"/>
              </a:rPr>
              <a:t>A</a:t>
            </a:r>
          </a:p>
        </p:txBody>
      </p:sp>
      <p:sp>
        <p:nvSpPr>
          <p:cNvPr id="18463" name="Text Box 33"/>
          <p:cNvSpPr txBox="1">
            <a:spLocks noChangeArrowheads="1"/>
          </p:cNvSpPr>
          <p:nvPr/>
        </p:nvSpPr>
        <p:spPr bwMode="auto">
          <a:xfrm>
            <a:off x="7867650" y="3606800"/>
            <a:ext cx="319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  <a:latin typeface="Arial" charset="0"/>
              </a:rPr>
              <a:t>B</a:t>
            </a:r>
          </a:p>
        </p:txBody>
      </p:sp>
      <p:sp>
        <p:nvSpPr>
          <p:cNvPr id="18464" name="Text Box 34"/>
          <p:cNvSpPr txBox="1">
            <a:spLocks noChangeArrowheads="1"/>
          </p:cNvSpPr>
          <p:nvPr/>
        </p:nvSpPr>
        <p:spPr bwMode="auto">
          <a:xfrm>
            <a:off x="6573838" y="4673600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  <a:latin typeface="Arial" charset="0"/>
              </a:rPr>
              <a:t>C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8465" name="Text Box 35"/>
          <p:cNvSpPr txBox="1">
            <a:spLocks noChangeArrowheads="1"/>
          </p:cNvSpPr>
          <p:nvPr/>
        </p:nvSpPr>
        <p:spPr bwMode="auto">
          <a:xfrm>
            <a:off x="7874000" y="4686300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  <a:latin typeface="Arial" charset="0"/>
              </a:rPr>
              <a:t>D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8466" name="Text Box 36"/>
          <p:cNvSpPr txBox="1">
            <a:spLocks noChangeArrowheads="1"/>
          </p:cNvSpPr>
          <p:nvPr/>
        </p:nvSpPr>
        <p:spPr bwMode="auto">
          <a:xfrm>
            <a:off x="1165225" y="1273175"/>
            <a:ext cx="4411663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000000"/>
                </a:solidFill>
              </a:rPr>
              <a:t>An undirected graph is </a:t>
            </a:r>
            <a:r>
              <a:rPr lang="en-US" i="1">
                <a:solidFill>
                  <a:srgbClr val="0000CC"/>
                </a:solidFill>
              </a:rPr>
              <a:t>connected</a:t>
            </a:r>
            <a:r>
              <a:rPr lang="en-US">
                <a:solidFill>
                  <a:srgbClr val="000000"/>
                </a:solidFill>
              </a:rPr>
              <a:t> if you can get from any node to any other by following a sequence of edges OR any two nodes are connected by a path</a:t>
            </a:r>
          </a:p>
        </p:txBody>
      </p:sp>
      <p:sp>
        <p:nvSpPr>
          <p:cNvPr id="18467" name="Text Box 37"/>
          <p:cNvSpPr txBox="1">
            <a:spLocks noChangeArrowheads="1"/>
          </p:cNvSpPr>
          <p:nvPr/>
        </p:nvSpPr>
        <p:spPr bwMode="auto">
          <a:xfrm>
            <a:off x="1165225" y="3635375"/>
            <a:ext cx="464661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000000"/>
                </a:solidFill>
              </a:rPr>
              <a:t>A directed graph is </a:t>
            </a:r>
            <a:r>
              <a:rPr lang="en-US" i="1">
                <a:solidFill>
                  <a:srgbClr val="0000CC"/>
                </a:solidFill>
              </a:rPr>
              <a:t>strongly connected</a:t>
            </a:r>
            <a:r>
              <a:rPr lang="en-US">
                <a:solidFill>
                  <a:srgbClr val="000000"/>
                </a:solidFill>
              </a:rPr>
              <a:t> if there is a directed path from any node to any other node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 action="ppaction://hlinkfile"/>
              </a:rPr>
              <a:t>History</a:t>
            </a:r>
            <a:endParaRPr lang="en-US" dirty="0" smtClean="0"/>
          </a:p>
          <a:p>
            <a:r>
              <a:rPr lang="en-US" dirty="0" err="1" smtClean="0"/>
              <a:t>Konisgsberg</a:t>
            </a:r>
            <a:r>
              <a:rPr lang="en-US" dirty="0" smtClean="0"/>
              <a:t> problem</a:t>
            </a:r>
          </a:p>
          <a:p>
            <a:r>
              <a:rPr lang="en-US" dirty="0" smtClean="0"/>
              <a:t>Wyoming </a:t>
            </a:r>
            <a:r>
              <a:rPr lang="en-US" dirty="0" err="1" smtClean="0"/>
              <a:t>Inspectores</a:t>
            </a:r>
            <a:r>
              <a:rPr lang="en-US" dirty="0" smtClean="0"/>
              <a:t> problem</a:t>
            </a:r>
          </a:p>
          <a:p>
            <a:endParaRPr lang="en-US" dirty="0"/>
          </a:p>
        </p:txBody>
      </p:sp>
      <p:sp>
        <p:nvSpPr>
          <p:cNvPr id="118786" name="AutoShape 2" descr="data:image/jpeg;base64,/9j/4AAQSkZJRgABAQAAAQABAAD/2wBDAAkGBwgHBgkIBwgKCgkLDRYPDQwMDRsUFRAWIB0iIiAdHx8kKDQsJCYxJx8fLT0tMTU3Ojo6Iys/RD84QzQ5Ojf/2wBDAQoKCg0MDRoPDxo3JR8lNzc3Nzc3Nzc3Nzc3Nzc3Nzc3Nzc3Nzc3Nzc3Nzc3Nzc3Nzc3Nzc3Nzc3Nzc3Nzc3Nzf/wAARCABkAIUDASIAAhEBAxEB/8QAHAAAAQUBAQEAAAAAAAAAAAAAAAMEBQYHAgEI/8QAQhAAAgEEAAQCCAMDCAsBAAAAAQIDAAQFEQYSITETUQcUIjJBYXGBFZGhFlKxIzRCYqLB0dIzRFNUVWNykpOU4fH/xAAaAQACAwEBAAAAAAAAAAAAAAADBAABBQIG/8QANREAAQMCBAIHBwMFAAAAAAAAAQACAwQREiExQQVRBhNhcYGR0RQVIjJCoeEjsfBScpLB8f/aAAwDAQACEQMRAD8A3Giiiooiikbm5itoy8zhVHnVF4j4+ity0Vkdt22DVFwGqHJK1gzKvFxeW9uu5ZFUfM1X8hxpjbTYEgYjyrJclxFf37EyTNyn4bqJZ3c7ZiTQTLySL60/StPu/SQgJECVFy+ke8J9laoVFcdY5ANTId1dl9I97v3WPb4H461/EfnTq39Jkw1zxsRoHop7HXX6dRVOx3NOjKy2+kCxk8h2w12O2+lc5IvFyxKsGpEILKh2ACOnvHzrWNEwQdfjNkuK+TrOr3Wn2PpFtZConXl86smP4lx16ByTKCfgTXz/AEtBdTQMDHIw15GsoSkJxtY8ar6RjkSQbRgR8jXdYjhONb6wdRK5dB5mtKwHFlnlEVS4WTy3RmyAp2KpY9WSivFYMNg7Fe12mEUUUVFEUyymQhx1u00zAAD405mlWKJpHOgo3WO8d8RyX149vE5EanR0a4e7CECeURtvukeK+LrjIzNHCxWLt0+NVJmZm2x2a8PmTXUaPIdRozn+qpP8KWJushznPdnquaKf2+OiKStlJrmwQLuO4EAkjU/HxF3za7HY8js0ld2JsJVTIXdpCki89vOJOaK5jPZ42+PzHcfQgkbXhz8A12y17uaOKSYtDsKa0UPdYiM6fMRb/qQu38BXPr2F/wCLr/60n+FNCkqTpG7/ABPoq9kl5DzHqnE+QOIwLXoiMhMvuc3Lvry9/oPKvfXfxTDWl+E8Pmc8yc29dx3+uqY5O5xeQxC485eGIKVJk8CU718tV1Y3eLtMNHjvxaF1Q78TwZNn2t9tf31uvL+qMRa7Dht8rtfJC93SYQ/D8eLmPl80rRT69jxGDCw5+Wd8jOgkS1iZo0tUPumRlBJcjrydh0B8zGvlcFGu/Wrqc+UcPLv868/T089QMUUbi3Y2yPcUwaKQbjzSlSVhbZmGFchZ2N1Jajf8tCA46dxyg836VAycSY6L+bY2SQ+dxLr9BUbLxHf+siexMePlBB57JfDY67AsOrD5HpWgzgfEJBdrQ3+4+miJHStabvd5LeODOLfHtolv5I0RuiOzgbq+xOsihkYFT2Ir5pW6/avHz5GOJIuJsZH48zxIFF/ANBmIH9NehPn9+mr+iziabK41YbmOUMgGnZCAR9T3riOAiN2PJ7DZzeXIjmDsU+0WAAzWhUV5uihrpVvje9e2xbrGyrzDqzNygfesNvMhiopGe5yPjuevLarzf2j0qxenS+aS6ituY8infLWSbrco+BsqGCWVxsdh6paQMLsxdWefiiCLYsMZGD+/csXP/aNCmFzxPl7gFRdGFP3IVCAfl1/WoeituHhNFD8sY8c/3UEjhk3LuSs1xNOdzSySnzkct/GrVwpIc5hMhwvOQzLE95jCe6TJ1ZB8mG+n1NQ+CwpyXiTTy+BaQnUkncsf3VHnVrw0+Pw+UsbqzsAqW0vOzk7lcFWUjfw2G7VidIaunEJgjH6jbFtvpIzHpZWHtjsXm11R7ewvbpFa3tJ5QeoZIiR+dOf2fzB6/htxr/orR8JhpMli3mOZe1CMyQ2/hltqOw2CPp9q9teG7mfFtdzZTwbkBiLVgSTrsOYN8fpS56TzbNb5qrE2LWOIOfgswmxeQg6zWNygHXZibVTHANrby5xr+9HNZYqB76YFdhuT3V+pYg/PRq9R4G/jxHry5YLc8vN6mQebv22Trf2qHN6hx2Stb2N5J7yWGKXl9j+RjLMQSP6RY6+mqXrePTVNM+HDYu+G4OgJF8u6+6sOYxwxgt3z/n+lQsjfXGSvri+vG57i4kaSQ7+JPYfIdgPgKbVO5nCJAUlxkrTxyNoQEblQ/Qdx86jJsdfQoXmsrqNB1LPAyj8yK9VSVtF1LGxvAFrAXsctrKi12uqa9zVq4N4Y/EZrTJZKWO3xvrSRIJUZ2vH5huNEHU+RbsN/XUZwpaW95nLb1yIz2cJ8a4jU9XjXqQOo6nt3HetkiyPDT3mCuJMLkJIZ+SGwdGXktXEp2rjxPe2UJ1vYA76pPi3EzB+jF8xGvJQAAXKjsjibLCcSNkMLZ20QsSJbzHoCk6wmPlbodhkPNzHR6HW+1RHC2XnschCvjP4KnlVSey/AfYVf8xe8PJxpPHNi7o5KCDxZ74keBHH4fUt7e9chK+73IrL7m5spbuCXGWk9pCsEatHOQW8QD2j0Y9D0+P2FeNlbeQyuNybDyQql72gEOyvovoezmFxbRyjqGG6KhuDbkzYWIk70KKODkm2OBaCse9N0TLl1cg6PxrMK+g/S3wymVtlnW4EEi/F12v6dqxW74YykCl0hW5j789u3P+nf9K9dw3iNN1TY3PAcOeSG6NxNwoagClPCdZVikUo5YDTggjfypf8AD7nuIz73Lr+/6U/PX00BAkeBddxUk8wJjaTbkrHwxKl3iXx6MouYpjKqdjKpAB15kU5YFSQwKkdCCNEVU3tp7XcpJQo+lZTon5g1bsBfPc4W9y/EKpd4/HsqRxFQGu5z7sbN+6Ohbp1Gu42D5Di1PE4OrIH4g4gW3xG2Q53uh1NE4uDZAWutvyVkwOTsbTGxxT3ARwWJHKemyT5U7jzGNNmI2uVH8nyaIO9dqoicR4y43Je29zFPIS0nq6r4YJ6nlXfQeVKfi2B7+sXv0MI/xrKfwOpucUTsyD4hGZU1UbWtbhIAt4HxV5ky+PksyPWk2YwOXftdu31qn3MomuZZFGg7kgfU0zfPYSM+xDfT9P6RVRT9cnJkeF5MniEjgyWLQQ3icgJktyfYlHT3l7E6G9k67CoeHVFMA57C1r3Zk6Au0v2bIM4lq8IkIGEbZ/zzXV5l7/h7DutpftZXM78yRxIniOOgJYlSwGh0AIqBi454phYlM5dnf+0KyD8mBFQU08txM008jSSOdszHZNJmvZUnR6iiiwzRte45kkD/AKqDy0BrCbBXrE8SY/N3LRZmzix9/KjL+K2EfL01s+LH2YaHUjqB213qXwVzf4rORYxbiB43vIo5QAssMh2NOoPY9QQRogjXwrMreaS3njmhcpJGwZWHwIq8Y3MWl1Nb5KJoYru2lSaW1kk5A5Vgdq3z15dN1hcV4OKJ4lp79XuNcJ7OQ7NFUodKAR8w/ZWb0i3t9HnrzFyXKm3AjaQRxhDMeUEeIepbXwBOu3SqonVgPnUlxDlLrP5afLTY2e0WZUGuSRoxpQP9IUUHdNcdAbi8jjUEksO1YznBzsikJy50putn4FjZcFHvdFS/D9r6pi4Y9a9kUU20ZLWjbZoC6zlguQx8kLLskdKwjMWM+KyEkftxkHoVJFfRBG6pnHPC6ZK3aeBR4oFDkZiCXqYS4Ym6hZBLeSzxeFdrHcJ/zV2R9COoPzqM9mRndQyoWPKpdjob6dzUhkbeWyaRZVKlQe4qs5u9ubFLVYG5SVPMdd9a/wAaTewvIaFvdGKl0LZp5iS1oGXaSpP8LiyHOJci1uwYcqMhdSNd+nx3upO/xdzPwXhMdaPByeuXkksrtyK7o/IuvmVJP0phA2p1PbxIx8PiP/2nZYlAnM3ICSF2dAnudUxHVThsQBFmOxAW3AI2tzSfHZzBxCRrhcG1s9iAe1QknCmYU6WCKT5pOn95rn9lc0f9TH/nj/zVOa8hqitkdIqzk3yPqsb2uP8Ap+/4UGOFMz/uqfeeP/NU/wAC4jI43im0S8t4/VL5Xs51MqNzo6k60DvuoP2rjQpezu7iwkeWyk8GZo2j8QKCyhtb5d9j070pXcYqqumfA4Ns4W0Prtqu2VkYcDhI8fwq43C2W5mEFr4sQYhHEqe2AdA63SMvDuYiUl8dOQP3BzfwqwRosaKkY5VUaUD4ClUllQ7SV1+jEU3H0iq2NALQbd/qufaoic2nz/CgsFw5LkHuJ8hIcdjLLRvLuZCPD8kVe7OemgPMeYBkpeLrfE7t+DsdDYoBr1+4QS3Uvz22wo+Q/SpWbJzyRWcASJbe0T2YuXmEkh9+V992Oz1+Gz500mgxl5/O8bErb9+2JjP5dqV94MrJy/iDS5mzQfhHaR9R78hy3R21MOjXWPaFExcX5WSR/wAWuLjIxv3jmuZAo8tKDy/2a0v0aWNrl7gXaWdzAF66dgy/n3qq4P0erlbyN7G8YwA7aOaPTfmOn6Vu/DmGgwuPjtoVAIHUinKwcMdGHUzbHsuPtoihuPN1j91KKAqgDoAKK6orNRUV4RsaNe0VFFUeLODrXMwSci8rkaOulY9xFwS8E2ryKV1TYUg66favo+ml9j7a9QpcRqwPyrhzATcaobhJgLI3EA6gaHvXzWlsI2U7clBoAn/5Sta5mfR9bz8z2vst5CqZkeCcjaklYywHkKXMZCzqltRI7HKS48zmqtRT6fE3sB1JA/5U2a2mU9Y2H2rmxStiNUlRSngS/uN+VdpZ3D+7C5+1RVZIUVLWvD2RuSAkD6PmtWTFej67nZTceyvxqw0lEbE92gVJigkmYKikk+Qq38M8FXN86yXKFI97q/4bg2wx4Usgdh51ZY40jQKihQOwFFbFuU5FR7vTHEYm3xkCxwIAQOp1UjRRR0+AALBFFFFRWiiiiooiiiiooiuWRWGmUH60UVFE3lx9rLvnhU/amEuBxrd7daKKqwXDmjkkl4exm/5sv5U7hwthH1W3X8qKKlguA0ck9jtYIvciUfalQAO1FFWjL2iiiooiiiiooiiiioov/9k="/>
          <p:cNvSpPr>
            <a:spLocks noChangeAspect="1" noChangeArrowheads="1"/>
          </p:cNvSpPr>
          <p:nvPr/>
        </p:nvSpPr>
        <p:spPr bwMode="auto">
          <a:xfrm>
            <a:off x="63500" y="-411163"/>
            <a:ext cx="1143000" cy="8572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788" name="AutoShape 4" descr="data:image/jpeg;base64,/9j/4AAQSkZJRgABAQAAAQABAAD/2wBDAAkGBwgHBgkIBwgKCgkLDRYPDQwMDRsUFRAWIB0iIiAdHx8kKDQsJCYxJx8fLT0tMTU3Ojo6Iys/RD84QzQ5Ojf/2wBDAQoKCg0MDRoPDxo3JR8lNzc3Nzc3Nzc3Nzc3Nzc3Nzc3Nzc3Nzc3Nzc3Nzc3Nzc3Nzc3Nzc3Nzc3Nzc3Nzc3Nzf/wAARCABkAIUDASIAAhEBAxEB/8QAHAAAAQUBAQEAAAAAAAAAAAAAAAMEBQYHAgEI/8QAQhAAAgEEAAQCCAMDCAsBAAAAAQIDAAQFEQYSITETUQcUIjJBYXGBFZGhFlKxIzRCYqLB0dIzRFNUVWNykpOU4fH/xAAaAQACAwEBAAAAAAAAAAAAAAADBAABBQIG/8QANREAAQMCBAIHBwMFAAAAAAAAAQACAwQREiExQQVRBhNhcYGR0RQVIjJCoeEjsfBScpLB8f/aAAwDAQACEQMRAD8A3Giiiooiikbm5itoy8zhVHnVF4j4+ity0Vkdt22DVFwGqHJK1gzKvFxeW9uu5ZFUfM1X8hxpjbTYEgYjyrJclxFf37EyTNyn4bqJZ3c7ZiTQTLySL60/StPu/SQgJECVFy+ke8J9laoVFcdY5ANTId1dl9I97v3WPb4H461/EfnTq39Jkw1zxsRoHop7HXX6dRVOx3NOjKy2+kCxk8h2w12O2+lc5IvFyxKsGpEILKh2ACOnvHzrWNEwQdfjNkuK+TrOr3Wn2PpFtZConXl86smP4lx16ByTKCfgTXz/AEtBdTQMDHIw15GsoSkJxtY8ar6RjkSQbRgR8jXdYjhONb6wdRK5dB5mtKwHFlnlEVS4WTy3RmyAp2KpY9WSivFYMNg7Fe12mEUUUVFEUyymQhx1u00zAAD405mlWKJpHOgo3WO8d8RyX149vE5EanR0a4e7CECeURtvukeK+LrjIzNHCxWLt0+NVJmZm2x2a8PmTXUaPIdRozn+qpP8KWJushznPdnquaKf2+OiKStlJrmwQLuO4EAkjU/HxF3za7HY8js0ld2JsJVTIXdpCki89vOJOaK5jPZ42+PzHcfQgkbXhz8A12y17uaOKSYtDsKa0UPdYiM6fMRb/qQu38BXPr2F/wCLr/60n+FNCkqTpG7/ABPoq9kl5DzHqnE+QOIwLXoiMhMvuc3Lvry9/oPKvfXfxTDWl+E8Pmc8yc29dx3+uqY5O5xeQxC485eGIKVJk8CU718tV1Y3eLtMNHjvxaF1Q78TwZNn2t9tf31uvL+qMRa7Dht8rtfJC93SYQ/D8eLmPl80rRT69jxGDCw5+Wd8jOgkS1iZo0tUPumRlBJcjrydh0B8zGvlcFGu/Wrqc+UcPLv868/T089QMUUbi3Y2yPcUwaKQbjzSlSVhbZmGFchZ2N1Jajf8tCA46dxyg836VAycSY6L+bY2SQ+dxLr9BUbLxHf+siexMePlBB57JfDY67AsOrD5HpWgzgfEJBdrQ3+4+miJHStabvd5LeODOLfHtolv5I0RuiOzgbq+xOsihkYFT2Ir5pW6/avHz5GOJIuJsZH48zxIFF/ANBmIH9NehPn9+mr+iziabK41YbmOUMgGnZCAR9T3riOAiN2PJ7DZzeXIjmDsU+0WAAzWhUV5uihrpVvje9e2xbrGyrzDqzNygfesNvMhiopGe5yPjuevLarzf2j0qxenS+aS6ituY8infLWSbrco+BsqGCWVxsdh6paQMLsxdWefiiCLYsMZGD+/csXP/aNCmFzxPl7gFRdGFP3IVCAfl1/WoeituHhNFD8sY8c/3UEjhk3LuSs1xNOdzSySnzkct/GrVwpIc5hMhwvOQzLE95jCe6TJ1ZB8mG+n1NQ+CwpyXiTTy+BaQnUkncsf3VHnVrw0+Pw+UsbqzsAqW0vOzk7lcFWUjfw2G7VidIaunEJgjH6jbFtvpIzHpZWHtjsXm11R7ewvbpFa3tJ5QeoZIiR+dOf2fzB6/htxr/orR8JhpMli3mOZe1CMyQ2/hltqOw2CPp9q9teG7mfFtdzZTwbkBiLVgSTrsOYN8fpS56TzbNb5qrE2LWOIOfgswmxeQg6zWNygHXZibVTHANrby5xr+9HNZYqB76YFdhuT3V+pYg/PRq9R4G/jxHry5YLc8vN6mQebv22Trf2qHN6hx2Stb2N5J7yWGKXl9j+RjLMQSP6RY6+mqXrePTVNM+HDYu+G4OgJF8u6+6sOYxwxgt3z/n+lQsjfXGSvri+vG57i4kaSQ7+JPYfIdgPgKbVO5nCJAUlxkrTxyNoQEblQ/Qdx86jJsdfQoXmsrqNB1LPAyj8yK9VSVtF1LGxvAFrAXsctrKi12uqa9zVq4N4Y/EZrTJZKWO3xvrSRIJUZ2vH5huNEHU+RbsN/XUZwpaW95nLb1yIz2cJ8a4jU9XjXqQOo6nt3HetkiyPDT3mCuJMLkJIZ+SGwdGXktXEp2rjxPe2UJ1vYA76pPi3EzB+jF8xGvJQAAXKjsjibLCcSNkMLZ20QsSJbzHoCk6wmPlbodhkPNzHR6HW+1RHC2XnschCvjP4KnlVSey/AfYVf8xe8PJxpPHNi7o5KCDxZ74keBHH4fUt7e9chK+73IrL7m5spbuCXGWk9pCsEatHOQW8QD2j0Y9D0+P2FeNlbeQyuNybDyQql72gEOyvovoezmFxbRyjqGG6KhuDbkzYWIk70KKODkm2OBaCse9N0TLl1cg6PxrMK+g/S3wymVtlnW4EEi/F12v6dqxW74YykCl0hW5j789u3P+nf9K9dw3iNN1TY3PAcOeSG6NxNwoagClPCdZVikUo5YDTggjfypf8AD7nuIz73Lr+/6U/PX00BAkeBddxUk8wJjaTbkrHwxKl3iXx6MouYpjKqdjKpAB15kU5YFSQwKkdCCNEVU3tp7XcpJQo+lZTon5g1bsBfPc4W9y/EKpd4/HsqRxFQGu5z7sbN+6Ohbp1Gu42D5Di1PE4OrIH4g4gW3xG2Q53uh1NE4uDZAWutvyVkwOTsbTGxxT3ARwWJHKemyT5U7jzGNNmI2uVH8nyaIO9dqoicR4y43Je29zFPIS0nq6r4YJ6nlXfQeVKfi2B7+sXv0MI/xrKfwOpucUTsyD4hGZU1UbWtbhIAt4HxV5ky+PksyPWk2YwOXftdu31qn3MomuZZFGg7kgfU0zfPYSM+xDfT9P6RVRT9cnJkeF5MniEjgyWLQQ3icgJktyfYlHT3l7E6G9k67CoeHVFMA57C1r3Zk6Au0v2bIM4lq8IkIGEbZ/zzXV5l7/h7DutpftZXM78yRxIniOOgJYlSwGh0AIqBi454phYlM5dnf+0KyD8mBFQU08txM008jSSOdszHZNJmvZUnR6iiiwzRte45kkD/AKqDy0BrCbBXrE8SY/N3LRZmzix9/KjL+K2EfL01s+LH2YaHUjqB213qXwVzf4rORYxbiB43vIo5QAssMh2NOoPY9QQRogjXwrMreaS3njmhcpJGwZWHwIq8Y3MWl1Nb5KJoYru2lSaW1kk5A5Vgdq3z15dN1hcV4OKJ4lp79XuNcJ7OQ7NFUodKAR8w/ZWb0i3t9HnrzFyXKm3AjaQRxhDMeUEeIepbXwBOu3SqonVgPnUlxDlLrP5afLTY2e0WZUGuSRoxpQP9IUUHdNcdAbi8jjUEksO1YznBzsikJy50putn4FjZcFHvdFS/D9r6pi4Y9a9kUU20ZLWjbZoC6zlguQx8kLLskdKwjMWM+KyEkftxkHoVJFfRBG6pnHPC6ZK3aeBR4oFDkZiCXqYS4Ym6hZBLeSzxeFdrHcJ/zV2R9COoPzqM9mRndQyoWPKpdjob6dzUhkbeWyaRZVKlQe4qs5u9ubFLVYG5SVPMdd9a/wAaTewvIaFvdGKl0LZp5iS1oGXaSpP8LiyHOJci1uwYcqMhdSNd+nx3upO/xdzPwXhMdaPByeuXkksrtyK7o/IuvmVJP0phA2p1PbxIx8PiP/2nZYlAnM3ICSF2dAnudUxHVThsQBFmOxAW3AI2tzSfHZzBxCRrhcG1s9iAe1QknCmYU6WCKT5pOn95rn9lc0f9TH/nj/zVOa8hqitkdIqzk3yPqsb2uP8Ap+/4UGOFMz/uqfeeP/NU/wAC4jI43im0S8t4/VL5Xs51MqNzo6k60DvuoP2rjQpezu7iwkeWyk8GZo2j8QKCyhtb5d9j070pXcYqqumfA4Ns4W0Prtqu2VkYcDhI8fwq43C2W5mEFr4sQYhHEqe2AdA63SMvDuYiUl8dOQP3BzfwqwRosaKkY5VUaUD4ClUllQ7SV1+jEU3H0iq2NALQbd/qufaoic2nz/CgsFw5LkHuJ8hIcdjLLRvLuZCPD8kVe7OemgPMeYBkpeLrfE7t+DsdDYoBr1+4QS3Uvz22wo+Q/SpWbJzyRWcASJbe0T2YuXmEkh9+V992Oz1+Gz500mgxl5/O8bErb9+2JjP5dqV94MrJy/iDS5mzQfhHaR9R78hy3R21MOjXWPaFExcX5WSR/wAWuLjIxv3jmuZAo8tKDy/2a0v0aWNrl7gXaWdzAF66dgy/n3qq4P0erlbyN7G8YwA7aOaPTfmOn6Vu/DmGgwuPjtoVAIHUinKwcMdGHUzbHsuPtoihuPN1j91KKAqgDoAKK6orNRUV4RsaNe0VFFUeLODrXMwSci8rkaOulY9xFwS8E2ryKV1TYUg66favo+ml9j7a9QpcRqwPyrhzATcaobhJgLI3EA6gaHvXzWlsI2U7clBoAn/5Sta5mfR9bz8z2vst5CqZkeCcjaklYywHkKXMZCzqltRI7HKS48zmqtRT6fE3sB1JA/5U2a2mU9Y2H2rmxStiNUlRSngS/uN+VdpZ3D+7C5+1RVZIUVLWvD2RuSAkD6PmtWTFej67nZTceyvxqw0lEbE92gVJigkmYKikk+Qq38M8FXN86yXKFI97q/4bg2wx4Usgdh51ZY40jQKihQOwFFbFuU5FR7vTHEYm3xkCxwIAQOp1UjRRR0+AALBFFFFRWiiiiooiiiiooiuWRWGmUH60UVFE3lx9rLvnhU/amEuBxrd7daKKqwXDmjkkl4exm/5sv5U7hwthH1W3X8qKKlguA0ck9jtYIvciUfalQAO1FFWjL2iiiooiiiiooiiiioov/9k="/>
          <p:cNvSpPr>
            <a:spLocks noChangeAspect="1" noChangeArrowheads="1"/>
          </p:cNvSpPr>
          <p:nvPr/>
        </p:nvSpPr>
        <p:spPr bwMode="auto">
          <a:xfrm>
            <a:off x="63500" y="-411163"/>
            <a:ext cx="1143000" cy="8572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19459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Subgraph</a:t>
            </a:r>
            <a:endParaRPr lang="en-US" dirty="0" smtClean="0"/>
          </a:p>
          <a:p>
            <a:r>
              <a:rPr lang="en-US" dirty="0" smtClean="0"/>
              <a:t>components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Bipartite Graph</a:t>
            </a: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1177925" y="1273175"/>
            <a:ext cx="306705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000000"/>
                </a:solidFill>
              </a:rPr>
              <a:t>A </a:t>
            </a:r>
            <a:r>
              <a:rPr lang="en-US" i="1">
                <a:solidFill>
                  <a:srgbClr val="0000CC"/>
                </a:solidFill>
              </a:rPr>
              <a:t>bipartite graph</a:t>
            </a:r>
            <a:r>
              <a:rPr lang="en-US">
                <a:solidFill>
                  <a:srgbClr val="000000"/>
                </a:solidFill>
              </a:rPr>
              <a:t> </a:t>
            </a:r>
            <a:br>
              <a:rPr lang="en-US">
                <a:solidFill>
                  <a:srgbClr val="000000"/>
                </a:solidFill>
              </a:rPr>
            </a:br>
            <a:r>
              <a:rPr lang="en-US">
                <a:solidFill>
                  <a:srgbClr val="000000"/>
                </a:solidFill>
              </a:rPr>
              <a:t>is an undirected graph</a:t>
            </a:r>
            <a:br>
              <a:rPr lang="en-US">
                <a:solidFill>
                  <a:srgbClr val="000000"/>
                </a:solidFill>
              </a:rPr>
            </a:br>
            <a:r>
              <a:rPr lang="en-US" i="1">
                <a:solidFill>
                  <a:srgbClr val="000000"/>
                </a:solidFill>
              </a:rPr>
              <a:t>G</a:t>
            </a:r>
            <a:r>
              <a:rPr lang="en-US">
                <a:solidFill>
                  <a:srgbClr val="000000"/>
                </a:solidFill>
              </a:rPr>
              <a:t> = (</a:t>
            </a:r>
            <a:r>
              <a:rPr lang="en-US" i="1">
                <a:solidFill>
                  <a:srgbClr val="000000"/>
                </a:solidFill>
              </a:rPr>
              <a:t>V,E</a:t>
            </a:r>
            <a:r>
              <a:rPr lang="en-US">
                <a:solidFill>
                  <a:srgbClr val="000000"/>
                </a:solidFill>
              </a:rPr>
              <a:t>) in which </a:t>
            </a:r>
            <a:r>
              <a:rPr lang="en-US" i="1">
                <a:solidFill>
                  <a:srgbClr val="000000"/>
                </a:solidFill>
              </a:rPr>
              <a:t>V</a:t>
            </a:r>
            <a:r>
              <a:rPr lang="en-US">
                <a:solidFill>
                  <a:srgbClr val="000000"/>
                </a:solidFill>
              </a:rPr>
              <a:t> can be partitioned into 2 sets </a:t>
            </a:r>
            <a:r>
              <a:rPr lang="en-US" i="1">
                <a:solidFill>
                  <a:srgbClr val="000000"/>
                </a:solidFill>
              </a:rPr>
              <a:t>V</a:t>
            </a:r>
            <a:r>
              <a:rPr lang="en-US">
                <a:solidFill>
                  <a:srgbClr val="000000"/>
                </a:solidFill>
              </a:rPr>
              <a:t>1 and </a:t>
            </a:r>
            <a:r>
              <a:rPr lang="en-US" i="1">
                <a:solidFill>
                  <a:srgbClr val="000000"/>
                </a:solidFill>
              </a:rPr>
              <a:t>V</a:t>
            </a:r>
            <a:r>
              <a:rPr lang="en-US">
                <a:solidFill>
                  <a:srgbClr val="000000"/>
                </a:solidFill>
              </a:rPr>
              <a:t>2 such that ( </a:t>
            </a:r>
            <a:r>
              <a:rPr lang="en-US" i="1">
                <a:solidFill>
                  <a:srgbClr val="000000"/>
                </a:solidFill>
              </a:rPr>
              <a:t>u</a:t>
            </a:r>
            <a:r>
              <a:rPr lang="en-US">
                <a:solidFill>
                  <a:srgbClr val="000000"/>
                </a:solidFill>
              </a:rPr>
              <a:t>,</a:t>
            </a:r>
            <a:r>
              <a:rPr lang="en-US" i="1">
                <a:solidFill>
                  <a:srgbClr val="000000"/>
                </a:solidFill>
              </a:rPr>
              <a:t>v</a:t>
            </a:r>
            <a:r>
              <a:rPr lang="en-US">
                <a:solidFill>
                  <a:srgbClr val="000000"/>
                </a:solidFill>
              </a:rPr>
              <a:t>) </a:t>
            </a:r>
            <a:r>
              <a:rPr lang="en-US" i="1">
                <a:solidFill>
                  <a:srgbClr val="000000"/>
                </a:solidFill>
                <a:sym typeface="Symbol" pitchFamily="18" charset="2"/>
              </a:rPr>
              <a:t></a:t>
            </a:r>
            <a:r>
              <a:rPr lang="en-US">
                <a:solidFill>
                  <a:srgbClr val="000000"/>
                </a:solidFill>
                <a:sym typeface="Symbol" pitchFamily="18" charset="2"/>
              </a:rPr>
              <a:t> </a:t>
            </a:r>
            <a:r>
              <a:rPr lang="en-US" i="1">
                <a:solidFill>
                  <a:srgbClr val="000000"/>
                </a:solidFill>
                <a:sym typeface="Symbol" pitchFamily="18" charset="2"/>
              </a:rPr>
              <a:t>E</a:t>
            </a:r>
            <a:r>
              <a:rPr lang="en-US">
                <a:solidFill>
                  <a:srgbClr val="000000"/>
                </a:solidFill>
                <a:sym typeface="Symbol" pitchFamily="18" charset="2"/>
              </a:rPr>
              <a:t> implies either</a:t>
            </a:r>
            <a:br>
              <a:rPr lang="en-US">
                <a:solidFill>
                  <a:srgbClr val="000000"/>
                </a:solidFill>
                <a:sym typeface="Symbol" pitchFamily="18" charset="2"/>
              </a:rPr>
            </a:br>
            <a:r>
              <a:rPr lang="en-US" i="1">
                <a:solidFill>
                  <a:srgbClr val="000000"/>
                </a:solidFill>
              </a:rPr>
              <a:t>u</a:t>
            </a:r>
            <a:r>
              <a:rPr lang="en-US">
                <a:solidFill>
                  <a:srgbClr val="000000"/>
                </a:solidFill>
              </a:rPr>
              <a:t> </a:t>
            </a:r>
            <a:r>
              <a:rPr lang="en-US" i="1">
                <a:solidFill>
                  <a:srgbClr val="000000"/>
                </a:solidFill>
                <a:sym typeface="Symbol" pitchFamily="18" charset="2"/>
              </a:rPr>
              <a:t></a:t>
            </a:r>
            <a:r>
              <a:rPr lang="en-US">
                <a:solidFill>
                  <a:srgbClr val="000000"/>
                </a:solidFill>
                <a:sym typeface="Symbol" pitchFamily="18" charset="2"/>
              </a:rPr>
              <a:t> </a:t>
            </a:r>
            <a:r>
              <a:rPr lang="en-US" i="1">
                <a:solidFill>
                  <a:srgbClr val="000000"/>
                </a:solidFill>
                <a:sym typeface="Symbol" pitchFamily="18" charset="2"/>
              </a:rPr>
              <a:t>V</a:t>
            </a:r>
            <a:r>
              <a:rPr lang="en-US">
                <a:solidFill>
                  <a:srgbClr val="000000"/>
                </a:solidFill>
                <a:sym typeface="Symbol" pitchFamily="18" charset="2"/>
              </a:rPr>
              <a:t>1 and </a:t>
            </a:r>
            <a:r>
              <a:rPr lang="en-US" i="1">
                <a:solidFill>
                  <a:srgbClr val="000000"/>
                </a:solidFill>
              </a:rPr>
              <a:t>v</a:t>
            </a:r>
            <a:r>
              <a:rPr lang="en-US">
                <a:solidFill>
                  <a:srgbClr val="000000"/>
                </a:solidFill>
              </a:rPr>
              <a:t> </a:t>
            </a:r>
            <a:r>
              <a:rPr lang="en-US" i="1">
                <a:solidFill>
                  <a:srgbClr val="000000"/>
                </a:solidFill>
                <a:sym typeface="Symbol" pitchFamily="18" charset="2"/>
              </a:rPr>
              <a:t></a:t>
            </a:r>
            <a:r>
              <a:rPr lang="en-US">
                <a:solidFill>
                  <a:srgbClr val="000000"/>
                </a:solidFill>
                <a:sym typeface="Symbol" pitchFamily="18" charset="2"/>
              </a:rPr>
              <a:t> </a:t>
            </a:r>
            <a:r>
              <a:rPr lang="en-US" i="1">
                <a:solidFill>
                  <a:srgbClr val="000000"/>
                </a:solidFill>
                <a:sym typeface="Symbol" pitchFamily="18" charset="2"/>
              </a:rPr>
              <a:t>V</a:t>
            </a:r>
            <a:r>
              <a:rPr lang="en-US">
                <a:solidFill>
                  <a:srgbClr val="000000"/>
                </a:solidFill>
                <a:sym typeface="Symbol" pitchFamily="18" charset="2"/>
              </a:rPr>
              <a:t>2 </a:t>
            </a:r>
            <a:br>
              <a:rPr lang="en-US">
                <a:solidFill>
                  <a:srgbClr val="000000"/>
                </a:solidFill>
                <a:sym typeface="Symbol" pitchFamily="18" charset="2"/>
              </a:rPr>
            </a:br>
            <a:r>
              <a:rPr lang="en-US">
                <a:solidFill>
                  <a:srgbClr val="000000"/>
                </a:solidFill>
                <a:sym typeface="Symbol" pitchFamily="18" charset="2"/>
              </a:rPr>
              <a:t>OR </a:t>
            </a:r>
            <a:br>
              <a:rPr lang="en-US">
                <a:solidFill>
                  <a:srgbClr val="000000"/>
                </a:solidFill>
                <a:sym typeface="Symbol" pitchFamily="18" charset="2"/>
              </a:rPr>
            </a:br>
            <a:r>
              <a:rPr lang="en-US" i="1">
                <a:solidFill>
                  <a:srgbClr val="000000"/>
                </a:solidFill>
              </a:rPr>
              <a:t>v</a:t>
            </a:r>
            <a:r>
              <a:rPr lang="en-US">
                <a:solidFill>
                  <a:srgbClr val="000000"/>
                </a:solidFill>
              </a:rPr>
              <a:t> </a:t>
            </a:r>
            <a:r>
              <a:rPr lang="en-US" i="1">
                <a:solidFill>
                  <a:srgbClr val="000000"/>
                </a:solidFill>
                <a:sym typeface="Symbol" pitchFamily="18" charset="2"/>
              </a:rPr>
              <a:t></a:t>
            </a:r>
            <a:r>
              <a:rPr lang="en-US">
                <a:solidFill>
                  <a:srgbClr val="000000"/>
                </a:solidFill>
                <a:sym typeface="Symbol" pitchFamily="18" charset="2"/>
              </a:rPr>
              <a:t> </a:t>
            </a:r>
            <a:r>
              <a:rPr lang="en-US" i="1">
                <a:solidFill>
                  <a:srgbClr val="000000"/>
                </a:solidFill>
                <a:sym typeface="Symbol" pitchFamily="18" charset="2"/>
              </a:rPr>
              <a:t>V</a:t>
            </a:r>
            <a:r>
              <a:rPr lang="en-US">
                <a:solidFill>
                  <a:srgbClr val="000000"/>
                </a:solidFill>
                <a:sym typeface="Symbol" pitchFamily="18" charset="2"/>
              </a:rPr>
              <a:t>1  and </a:t>
            </a:r>
            <a:r>
              <a:rPr lang="en-US" i="1">
                <a:solidFill>
                  <a:srgbClr val="000000"/>
                </a:solidFill>
                <a:sym typeface="Symbol" pitchFamily="18" charset="2"/>
              </a:rPr>
              <a:t>u </a:t>
            </a:r>
            <a:r>
              <a:rPr lang="en-US">
                <a:solidFill>
                  <a:srgbClr val="000000"/>
                </a:solidFill>
                <a:sym typeface="Symbol" pitchFamily="18" charset="2"/>
              </a:rPr>
              <a:t> </a:t>
            </a:r>
            <a:r>
              <a:rPr lang="en-US" i="1">
                <a:solidFill>
                  <a:srgbClr val="000000"/>
                </a:solidFill>
                <a:sym typeface="Symbol" pitchFamily="18" charset="2"/>
              </a:rPr>
              <a:t>V</a:t>
            </a:r>
            <a:r>
              <a:rPr lang="en-US">
                <a:solidFill>
                  <a:srgbClr val="000000"/>
                </a:solidFill>
                <a:sym typeface="Symbol" pitchFamily="18" charset="2"/>
              </a:rPr>
              <a:t>2.</a:t>
            </a:r>
          </a:p>
        </p:txBody>
      </p:sp>
      <p:sp>
        <p:nvSpPr>
          <p:cNvPr id="20484" name="Oval 6"/>
          <p:cNvSpPr>
            <a:spLocks noChangeArrowheads="1"/>
          </p:cNvSpPr>
          <p:nvPr/>
        </p:nvSpPr>
        <p:spPr bwMode="auto">
          <a:xfrm>
            <a:off x="5448300" y="2705100"/>
            <a:ext cx="533400" cy="457200"/>
          </a:xfrm>
          <a:prstGeom prst="ellips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Oval 7"/>
          <p:cNvSpPr>
            <a:spLocks noChangeArrowheads="1"/>
          </p:cNvSpPr>
          <p:nvPr/>
        </p:nvSpPr>
        <p:spPr bwMode="auto">
          <a:xfrm>
            <a:off x="6896100" y="2400300"/>
            <a:ext cx="533400" cy="457200"/>
          </a:xfrm>
          <a:prstGeom prst="ellips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Oval 8"/>
          <p:cNvSpPr>
            <a:spLocks noChangeArrowheads="1"/>
          </p:cNvSpPr>
          <p:nvPr/>
        </p:nvSpPr>
        <p:spPr bwMode="auto">
          <a:xfrm>
            <a:off x="5448300" y="3543300"/>
            <a:ext cx="533400" cy="457200"/>
          </a:xfrm>
          <a:prstGeom prst="ellips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Oval 9"/>
          <p:cNvSpPr>
            <a:spLocks noChangeArrowheads="1"/>
          </p:cNvSpPr>
          <p:nvPr/>
        </p:nvSpPr>
        <p:spPr bwMode="auto">
          <a:xfrm>
            <a:off x="5448300" y="4457700"/>
            <a:ext cx="533400" cy="457200"/>
          </a:xfrm>
          <a:prstGeom prst="ellips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Oval 10"/>
          <p:cNvSpPr>
            <a:spLocks noChangeArrowheads="1"/>
          </p:cNvSpPr>
          <p:nvPr/>
        </p:nvSpPr>
        <p:spPr bwMode="auto">
          <a:xfrm>
            <a:off x="5448300" y="1943100"/>
            <a:ext cx="533400" cy="457200"/>
          </a:xfrm>
          <a:prstGeom prst="ellips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9" name="Oval 11"/>
          <p:cNvSpPr>
            <a:spLocks noChangeArrowheads="1"/>
          </p:cNvSpPr>
          <p:nvPr/>
        </p:nvSpPr>
        <p:spPr bwMode="auto">
          <a:xfrm>
            <a:off x="6896100" y="3238500"/>
            <a:ext cx="533400" cy="457200"/>
          </a:xfrm>
          <a:prstGeom prst="ellips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Oval 12"/>
          <p:cNvSpPr>
            <a:spLocks noChangeArrowheads="1"/>
          </p:cNvSpPr>
          <p:nvPr/>
        </p:nvSpPr>
        <p:spPr bwMode="auto">
          <a:xfrm>
            <a:off x="6896100" y="3924300"/>
            <a:ext cx="533400" cy="457200"/>
          </a:xfrm>
          <a:prstGeom prst="ellips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3"/>
          <p:cNvSpPr>
            <a:spLocks noChangeShapeType="1"/>
          </p:cNvSpPr>
          <p:nvPr/>
        </p:nvSpPr>
        <p:spPr bwMode="auto">
          <a:xfrm>
            <a:off x="5981700" y="2247900"/>
            <a:ext cx="914400" cy="304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4"/>
          <p:cNvSpPr>
            <a:spLocks noChangeShapeType="1"/>
          </p:cNvSpPr>
          <p:nvPr/>
        </p:nvSpPr>
        <p:spPr bwMode="auto">
          <a:xfrm flipH="1">
            <a:off x="5981700" y="2628900"/>
            <a:ext cx="914400" cy="304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5"/>
          <p:cNvSpPr>
            <a:spLocks noChangeShapeType="1"/>
          </p:cNvSpPr>
          <p:nvPr/>
        </p:nvSpPr>
        <p:spPr bwMode="auto">
          <a:xfrm flipV="1">
            <a:off x="5981700" y="3619500"/>
            <a:ext cx="990600" cy="1066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6"/>
          <p:cNvSpPr>
            <a:spLocks noChangeShapeType="1"/>
          </p:cNvSpPr>
          <p:nvPr/>
        </p:nvSpPr>
        <p:spPr bwMode="auto">
          <a:xfrm flipV="1">
            <a:off x="5981700" y="3543300"/>
            <a:ext cx="914400" cy="1524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7"/>
          <p:cNvSpPr>
            <a:spLocks noChangeShapeType="1"/>
          </p:cNvSpPr>
          <p:nvPr/>
        </p:nvSpPr>
        <p:spPr bwMode="auto">
          <a:xfrm>
            <a:off x="5981700" y="3009900"/>
            <a:ext cx="914400" cy="4572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8"/>
          <p:cNvSpPr>
            <a:spLocks noChangeShapeType="1"/>
          </p:cNvSpPr>
          <p:nvPr/>
        </p:nvSpPr>
        <p:spPr bwMode="auto">
          <a:xfrm>
            <a:off x="5905500" y="3086100"/>
            <a:ext cx="1066800" cy="9144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Rectangle 19"/>
          <p:cNvSpPr>
            <a:spLocks noChangeArrowheads="1"/>
          </p:cNvSpPr>
          <p:nvPr/>
        </p:nvSpPr>
        <p:spPr bwMode="auto">
          <a:xfrm>
            <a:off x="5624513" y="1990725"/>
            <a:ext cx="190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u</a:t>
            </a:r>
            <a:r>
              <a:rPr lang="en-US" sz="1800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0498" name="Rectangle 20"/>
          <p:cNvSpPr>
            <a:spLocks noChangeArrowheads="1"/>
          </p:cNvSpPr>
          <p:nvPr/>
        </p:nvSpPr>
        <p:spPr bwMode="auto">
          <a:xfrm>
            <a:off x="5637213" y="2749550"/>
            <a:ext cx="190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u</a:t>
            </a:r>
            <a:r>
              <a:rPr lang="en-US" sz="1800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0499" name="Rectangle 21"/>
          <p:cNvSpPr>
            <a:spLocks noChangeArrowheads="1"/>
          </p:cNvSpPr>
          <p:nvPr/>
        </p:nvSpPr>
        <p:spPr bwMode="auto">
          <a:xfrm>
            <a:off x="5637213" y="3597275"/>
            <a:ext cx="190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u</a:t>
            </a:r>
            <a:r>
              <a:rPr lang="en-US" sz="1800" baseline="-25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0500" name="Rectangle 22"/>
          <p:cNvSpPr>
            <a:spLocks noChangeArrowheads="1"/>
          </p:cNvSpPr>
          <p:nvPr/>
        </p:nvSpPr>
        <p:spPr bwMode="auto">
          <a:xfrm>
            <a:off x="5637213" y="4495800"/>
            <a:ext cx="190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u</a:t>
            </a:r>
            <a:r>
              <a:rPr lang="en-US" sz="1800" baseline="-250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0501" name="Rectangle 23"/>
          <p:cNvSpPr>
            <a:spLocks noChangeArrowheads="1"/>
          </p:cNvSpPr>
          <p:nvPr/>
        </p:nvSpPr>
        <p:spPr bwMode="auto">
          <a:xfrm>
            <a:off x="7097713" y="2447925"/>
            <a:ext cx="190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v</a:t>
            </a:r>
            <a:r>
              <a:rPr lang="en-US" sz="1800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0502" name="Rectangle 24"/>
          <p:cNvSpPr>
            <a:spLocks noChangeArrowheads="1"/>
          </p:cNvSpPr>
          <p:nvPr/>
        </p:nvSpPr>
        <p:spPr bwMode="auto">
          <a:xfrm>
            <a:off x="7072313" y="3270250"/>
            <a:ext cx="304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v</a:t>
            </a:r>
            <a:r>
              <a:rPr lang="en-US" sz="1800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0503" name="Rectangle 25"/>
          <p:cNvSpPr>
            <a:spLocks noChangeArrowheads="1"/>
          </p:cNvSpPr>
          <p:nvPr/>
        </p:nvSpPr>
        <p:spPr bwMode="auto">
          <a:xfrm>
            <a:off x="7046913" y="4003675"/>
            <a:ext cx="190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v</a:t>
            </a:r>
            <a:r>
              <a:rPr lang="en-US" sz="1800" baseline="-25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0504" name="Rectangle 26"/>
          <p:cNvSpPr>
            <a:spLocks noChangeArrowheads="1"/>
          </p:cNvSpPr>
          <p:nvPr/>
        </p:nvSpPr>
        <p:spPr bwMode="auto">
          <a:xfrm>
            <a:off x="5143500" y="1727200"/>
            <a:ext cx="1092200" cy="3530600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5" name="Rectangle 27"/>
          <p:cNvSpPr>
            <a:spLocks noChangeArrowheads="1"/>
          </p:cNvSpPr>
          <p:nvPr/>
        </p:nvSpPr>
        <p:spPr bwMode="auto">
          <a:xfrm>
            <a:off x="6591300" y="1739900"/>
            <a:ext cx="1092200" cy="3530600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6" name="Text Box 29"/>
          <p:cNvSpPr txBox="1">
            <a:spLocks noChangeArrowheads="1"/>
          </p:cNvSpPr>
          <p:nvPr/>
        </p:nvSpPr>
        <p:spPr bwMode="auto">
          <a:xfrm>
            <a:off x="5470525" y="1260475"/>
            <a:ext cx="522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i="1">
                <a:solidFill>
                  <a:srgbClr val="000000"/>
                </a:solidFill>
                <a:sym typeface="Symbol" pitchFamily="18" charset="2"/>
              </a:rPr>
              <a:t>V</a:t>
            </a:r>
            <a:r>
              <a:rPr lang="en-US">
                <a:solidFill>
                  <a:srgbClr val="000000"/>
                </a:solidFill>
                <a:sym typeface="Symbol" pitchFamily="18" charset="2"/>
              </a:rPr>
              <a:t>1</a:t>
            </a:r>
          </a:p>
        </p:txBody>
      </p:sp>
      <p:sp>
        <p:nvSpPr>
          <p:cNvPr id="20507" name="Text Box 30"/>
          <p:cNvSpPr txBox="1">
            <a:spLocks noChangeArrowheads="1"/>
          </p:cNvSpPr>
          <p:nvPr/>
        </p:nvSpPr>
        <p:spPr bwMode="auto">
          <a:xfrm>
            <a:off x="6905625" y="1285875"/>
            <a:ext cx="522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i="1">
                <a:solidFill>
                  <a:srgbClr val="000000"/>
                </a:solidFill>
                <a:sym typeface="Symbol" pitchFamily="18" charset="2"/>
              </a:rPr>
              <a:t>V</a:t>
            </a:r>
            <a:r>
              <a:rPr lang="en-US">
                <a:solidFill>
                  <a:srgbClr val="000000"/>
                </a:solidFill>
                <a:sym typeface="Symbol" pitchFamily="18" charset="2"/>
              </a:rPr>
              <a:t>2</a:t>
            </a:r>
          </a:p>
        </p:txBody>
      </p:sp>
      <p:sp>
        <p:nvSpPr>
          <p:cNvPr id="20508" name="Text Box 31"/>
          <p:cNvSpPr txBox="1">
            <a:spLocks noChangeArrowheads="1"/>
          </p:cNvSpPr>
          <p:nvPr/>
        </p:nvSpPr>
        <p:spPr bwMode="auto">
          <a:xfrm>
            <a:off x="873125" y="5553075"/>
            <a:ext cx="7613650" cy="1155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400">
                <a:solidFill>
                  <a:srgbClr val="000000"/>
                </a:solidFill>
              </a:rPr>
              <a:t>An example of bipartite graph application to telecommunication problems can be found in, </a:t>
            </a:r>
            <a:br>
              <a:rPr lang="en-US" sz="1400">
                <a:solidFill>
                  <a:srgbClr val="000000"/>
                </a:solidFill>
              </a:rPr>
            </a:br>
            <a:r>
              <a:rPr lang="en-US" sz="1400">
                <a:solidFill>
                  <a:srgbClr val="000000"/>
                </a:solidFill>
              </a:rPr>
              <a:t>C.A. Pomalaza-Ráez, “A Note on Efficient SS/TDMA Assignment Algorithms,” </a:t>
            </a:r>
            <a:r>
              <a:rPr lang="en-US" sz="1400" i="1">
                <a:solidFill>
                  <a:srgbClr val="000000"/>
                </a:solidFill>
              </a:rPr>
              <a:t>IEEE Transactions on Communications</a:t>
            </a:r>
            <a:r>
              <a:rPr lang="en-US" sz="1400">
                <a:solidFill>
                  <a:srgbClr val="000000"/>
                </a:solidFill>
              </a:rPr>
              <a:t>, September 1988, pp. 1078-1082. </a:t>
            </a:r>
          </a:p>
          <a:p>
            <a:pPr algn="l"/>
            <a:endParaRPr lang="en-US" sz="1400">
              <a:solidFill>
                <a:srgbClr val="000000"/>
              </a:solidFill>
            </a:endParaRPr>
          </a:p>
          <a:p>
            <a:pPr algn="l"/>
            <a:r>
              <a:rPr lang="en-US" sz="1400">
                <a:solidFill>
                  <a:srgbClr val="000000"/>
                </a:solidFill>
              </a:rPr>
              <a:t>For another example of bipartite graph applications see the slides in the Addendum section</a:t>
            </a:r>
          </a:p>
        </p:txBody>
      </p:sp>
      <p:sp>
        <p:nvSpPr>
          <p:cNvPr id="20509" name="Line 32"/>
          <p:cNvSpPr>
            <a:spLocks noChangeShapeType="1"/>
          </p:cNvSpPr>
          <p:nvPr/>
        </p:nvSpPr>
        <p:spPr bwMode="auto">
          <a:xfrm>
            <a:off x="927100" y="5562600"/>
            <a:ext cx="8026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Euler cycle and Konigsberg problem</a:t>
            </a:r>
          </a:p>
        </p:txBody>
      </p:sp>
      <p:sp>
        <p:nvSpPr>
          <p:cNvPr id="21507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Returning to Konigsberg Bridge problem</a:t>
            </a:r>
          </a:p>
          <a:p>
            <a:r>
              <a:rPr lang="en-US" smtClean="0"/>
              <a:t>There will be no euler cycle if there are an odd number of edges incident on vertex A</a:t>
            </a:r>
          </a:p>
          <a:p>
            <a:r>
              <a:rPr lang="en-US" smtClean="0"/>
              <a:t>Theorem:”If a graph has an Euler cycle, then G is connected and every vertex has even degree.</a:t>
            </a:r>
          </a:p>
          <a:p>
            <a:r>
              <a:rPr lang="en-US" smtClean="0"/>
              <a:t>Theorem:” If G is a connected graph and every vertex has even degree, then G has an Euler cycle</a:t>
            </a:r>
          </a:p>
          <a:p>
            <a:endParaRPr lang="en-US" smtClean="0"/>
          </a:p>
          <a:p>
            <a:pPr>
              <a:buFontTx/>
              <a:buNone/>
            </a:pPr>
            <a:r>
              <a:rPr lang="en-US" smtClean="0"/>
              <a:t>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Theorem:” If G is a graph with m edges and vertices{v1, v2,……, v3} then</a:t>
            </a:r>
          </a:p>
          <a:p>
            <a:pPr>
              <a:buFontTx/>
              <a:buNone/>
            </a:pPr>
            <a:r>
              <a:rPr lang="en-US" smtClean="0"/>
              <a:t>   </a:t>
            </a:r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r>
              <a:rPr lang="en-US" smtClean="0"/>
              <a:t>  In particular, the sum of the degrees of all the vertices in a graph is even.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Euler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find an Euler Cycle…..</a:t>
            </a:r>
          </a:p>
          <a:p>
            <a:r>
              <a:rPr lang="en-US" dirty="0" smtClean="0"/>
              <a:t> Euler Path: “An Euler Path in G is a simple path containing every edge in G”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theorems and corollaries about graphs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Corollary: “In any graph, there are an even number of vertices of odd degree”</a:t>
            </a:r>
          </a:p>
          <a:p>
            <a:r>
              <a:rPr lang="en-US" smtClean="0"/>
              <a:t>Theorem:” A graph has a path with no repeated edges from v to w( v is not equal to w) containing all the edges and vertices if and only if it is connected and v and w are the only vertices having odd degree.</a:t>
            </a:r>
          </a:p>
          <a:p>
            <a:r>
              <a:rPr lang="en-US" smtClean="0"/>
              <a:t>Theorem:” If  graph G contains a cycle from v to v, G contains a simple cycle from v to v.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Announcements!!!!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Assignment: Calculate the running time for Bubble Sort Algorithm</a:t>
            </a:r>
          </a:p>
          <a:p>
            <a:r>
              <a:rPr lang="en-US" dirty="0" smtClean="0"/>
              <a:t>Home Work: (Exercise 6.1 and 6.2 </a:t>
            </a:r>
            <a:r>
              <a:rPr lang="en-US" dirty="0" err="1" smtClean="0"/>
              <a:t>relevent</a:t>
            </a:r>
            <a:r>
              <a:rPr lang="en-US" dirty="0" smtClean="0"/>
              <a:t> questions)</a:t>
            </a:r>
          </a:p>
          <a:p>
            <a:r>
              <a:rPr lang="en-US" dirty="0" smtClean="0"/>
              <a:t>Quiz(in Next Lecture from </a:t>
            </a:r>
            <a:r>
              <a:rPr lang="en-US" dirty="0" err="1" smtClean="0"/>
              <a:t>todays</a:t>
            </a:r>
            <a:r>
              <a:rPr lang="en-US" dirty="0" smtClean="0"/>
              <a:t> lecture topics)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Konigsberg bridge problem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34146" name="Picture 2" descr="C:\Users\wajeeha\Desktop\bridge 1.bmp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106260" y="2819400"/>
            <a:ext cx="4059454" cy="3200400"/>
          </a:xfrm>
          <a:prstGeom prst="rect">
            <a:avLst/>
          </a:prstGeom>
          <a:noFill/>
        </p:spPr>
      </p:pic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34147" name="Picture 3" descr="C:\Users\wajeeha\Desktop\bridge3.bmp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294485" y="3317185"/>
            <a:ext cx="3695310" cy="22454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to </a:t>
            </a:r>
            <a:r>
              <a:rPr lang="en-US" dirty="0" err="1" smtClean="0"/>
              <a:t>Konisgbers</a:t>
            </a:r>
            <a:r>
              <a:rPr lang="en-US" dirty="0" smtClean="0"/>
              <a:t> problem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3581400"/>
            <a:ext cx="8229600" cy="2544763"/>
          </a:xfrm>
        </p:spPr>
        <p:txBody>
          <a:bodyPr/>
          <a:lstStyle/>
          <a:p>
            <a:r>
              <a:rPr lang="en-US" dirty="0" smtClean="0"/>
              <a:t>Presented by Euler</a:t>
            </a:r>
          </a:p>
          <a:p>
            <a:r>
              <a:rPr lang="en-US" dirty="0" smtClean="0"/>
              <a:t>Representation of problem as a graph</a:t>
            </a:r>
          </a:p>
          <a:p>
            <a:r>
              <a:rPr lang="en-US" dirty="0" smtClean="0"/>
              <a:t>Presence of Euler Cycle…??</a:t>
            </a:r>
          </a:p>
          <a:p>
            <a:endParaRPr lang="en-US" dirty="0" smtClean="0"/>
          </a:p>
        </p:txBody>
      </p:sp>
      <p:sp>
        <p:nvSpPr>
          <p:cNvPr id="137218" name="AutoShape 2" descr="data:image/jpeg;base64,/9j/4AAQSkZJRgABAQAAAQABAAD/2wCEAAkGBhIGERMSExIVExEUGBYRFRYXFxYRGBUWFxQfHxYYGBQeGyYfGyAnHRgYKy8gLycpLSwsICAxNTAtNygtLSoBCQoKDgwOGg4PGjUkHiQyLi41Mi81KjY1KjUsKS01NTU1MjU1NTE0NTU1KSk1LSw1KSwpKS4vNSktLCwqKSk1Nv/AABEIALgAuAMBIgACEQEDEQH/xAAbAAEBAAMBAQEAAAAAAAAAAAAABQMEBgcCAf/EAEEQAAICAQEDBggLCAMBAAAAAAECAAMEEQUSIQYTFDFBURZTYXFygZGSByIyRFJUYpOj0dIVIyRCQ4KhojNjc4P/xAAYAQEAAwEAAAAAAAAAAAAAAAAAAgMEAf/EAB8RAQADAAICAwEAAAAAAAAAAAABAgMEESExEhOBYf/aAAwDAQACEQMRAD8A9xiJ51y3+Em3YOSaKUQ7m6XZwx1JGu6ACNBoRxlemlc4+VmzhcLXmafVjHn29FicVZttuUdODcUcYru5ylQO/FEYVqVUbzVmwDXgewHgTOn2VjU1BnpqFYcjX4nNb26NAd3QH/EnExaO4Z9M7ZXnO8dTE9T+N6IidVkREBERAREQEREBERAREQEREBERAREQE88+ETk2m2rxzanpC41+QxB+VzQApQ+k7nj16KZ6HIGxR03MzbusKasNPNUhd/8Ae5h/aJG1YtHVoXY76YW+eVpif409ncnRRTXds65qVdEsFblr6LAyggshOqkg/KQjvIM3aeVQxGFeZX0WwndVy2/RYezcyNANT2KwVvJHIz9xjtR9Wttxh6CvrV+GyS3fQuSpR1DIw0ZWAYEHrBB4ESUR14VWtNpm1p7mX3E57wdt2Lxwrd1B82uLPSfIj8Xp9W8o+hM2DypSx1pvRsXIbgtdumlh/wCq0fFs8wO93gQ4txEQEREBERAREQEREBERAREQEREBERA+LrhjqWY6KoLE9wA1J9kj8jKiuHU7DR797KbsIN7mzQ+YMB6p88tWL4j1A6NkMmIPNc4R9PMhc+qW0QVgADQDgB3CBCwT0HaORX2ZFVeUvles81b/AI5j2y/IPKH+EyMK/utbGb0MhNB+IlUvQEwZ2BXtJDXai2Vt1qwDA+ozPEDnTsnK2FxxbOeqHze9ySB3VZOhYeRX3h5Vm5szlLVtF+aYNRkaami0BLNO0qNdLF+0pIlaam09k07YTcurDqDvDXgVYdTKw4qw+kCDA24nO9FzNgca2ObR4uxgt6DX+nd8m30X0P2zKGyeUFO2CyoxW1Pl0uDXbX6VZ46dzcQewmBSiIgIiICIiAiIgIiICIiAiIgQNrHpmdh09lYuzGHoqK6/83Mf7ZfkDbv8Hl4N/UC1mI/o3JvL+JTX7ZfgR+V+I2Zh3hP+RV56v/0qIsr/ANkEo4OYu0KktTilirYvosoI/wAGS+WdzJh2op0e7dxkI4ENewrBHm3yfVK9FC4yqijRVAVR3ADQD2QMkREBERASftbYNO2gvOp8ZOKWKTXZWT2pYpDL7ePbKEQOd383YHytc6gdoCpkoPKg0S4eUbreRpU2VtqnbSk1WBt07rrxV62+i9Z0ZD5CBN6S9q8nKdqsLCGrvUaLdWebtUa9W8PlL9ltV8kCpE539oZeweF6HKpH9elf3qj/ALcYdfpJrr9ASxs7alW10FlNi2IeG8p1GvaD3EdoPEQNqIiAiIgIiICIiAiIgROWdLWYVzINbKQMlB2l6GFgA8+5p65Xx8hcpFdTqrAMp7wRqD7DPtl3uB6pC5EnmsQUk8cZ7MT+2lytf4e4fXA/NufxmXhUdYVrMxvRpTdX8S5PZL8gbLHTc/Lt7KhVhp5wptsI85tQH0JfgIiICIiAiIgIiICR9o8ma8tzdWzY+Sf61WiltOoWIQVsHkYHyESxEDnf25kbD4ZlW9WPnNCsyaa9dtPF6vKRvr5RLuLlpnItlbrZWw1VlIdWHeGHAzLIeXyWVXa3GsbFuY7zFAGrsPfbQfisftDdb7UC5E55eUr7J0XOqFI4DpCEvjnysxG9T5mGg+kZfrsFoDAggjUEcQQeogwPqIiAiIgIiICc/s1/2fn5lZOi2rVmL2DXQ1W+zmqyfTnQTy/4TeVC4mQKq9edWi/HsYEDRMlF4A/SUojd0hfStI7tLTxeJtyr/XjXufbs+RS85iLcR8bJazLPmucsnsQoPVLs448tsa3FpWi2ut7AECG2qt6a14OfjMACBwHeSpmxyU5X42ThY7WZdPOc2quWtr3i6jdYnVuskE+uSiYmO4U3pbO00tHUx4dTEmeE+H9ax/vq/wBUeE+H9ax/vq/1TqCnEmeE+H9ax/vq/wBUeE+H9ax/vq/1QKcSZ4T4f1rH++r/AFR4T4f1rH++r/VApxJnhPh/Wsf76v8AVHhPh/Wsf76v9UCnEmeE+H9ax/vq/wBUeE+H9ax/vq/1QKcSZ4T4f1rH++r/AFR4T4f1rH++r/VApEb3A9UgWcljs4l8K3oxPE0kc5juddTrVqObJ70K95Bm74T4f1rH++r/AFR4T4f1rH++r/VA1KeVQxGFeZX0WwndVy2/RYezcyNANT2KwVvJL0k38oMHJUo+TjMjDRla2pgQesEFtCJB52jYvHBz8dUHza69HpPkR94vT6t5R9CB2kTzvaXwvLglVGMWcf8AJ+9rZR6Fibwfh28PKAeEobY5S1bcowdyzmhlXpva2cyypTq9wLBh9DdPH+Yd8rrrW1prE+YbNeDvljXe9eq29S7SJz/JhrHsyiCxxOcUY5csxOlY51lZiSUL66cdPlEcCJ+yxjX55j8JnJdc2/nK9eeNF+RYo0IZMdV00H0mLqvXp7J6dIGzF6fnZlp4rWtWGvaOCmy3h5TagPoSF6VvHVoaeNytuLf7MbdS2NgbGx8HGqSpQ9e6GViFJYNx3idO3WUOhV+LT3V/KSORJ5rFFJPHGezE9VLla/w9w+uXpKIiI6hRe9r2m9p7mfLB0Gvxae6v5R0Gvxae6v5TPE6iwdBr8Wnur+UdBr8Wnur+UzxAwdBr8Wnur+UdBr8Wnur+UzxAwdBr8Wnur+UdBr8Wnur+UzxAwdBr8Wnur+UdBr8Wnur+UzxAwdBr8Wnur+UdBr8Wnur+UzxAwdBr8Wnur+UdBr8Wnur+Uyu4rBJIAHEk8AAOskyA3KV9q6rg1i7s6Q5KYy+i4+Nb/YNPtCBVyq6MJGssFSIo1ZmCqqjvLHgBIZz323ww8ZFrPzm+vdTTvqp4Pb5zuL9ozcxeSyu625Vhy7lIZS4C1VkdRqoGqqR2Md5vtS5A4Ha/wTptRhYcqznTpzjMiEN6KqFCebqnYbF2OmwqEor13UGmp6ySdSTp2kmb0Suuda2m0R5lr15u+uVcL27rX1BERLGR+MwQangBxMh8il5zEW4j42S1mWfNc5ZPYhQeqfXLO5kw7UU6Pdu4yEcCGvYVgjzb5PqleihcZVRRoqgKo7gBoB7IETZZ6Fn5dXZatOYnnINVoHmNVZ/vl+QNu/weXg39QLWYj+jcm8v4lNftl+AiIgIiICIiAiIgIiRc/lQlLtTSjZWQvBq6tNKz/wBtp+JX5id7uBgWpBu5UjKZq8Os5VgO6zKdyis9osv0I1HaqhmHdPjwet21xzbQyH5tSWSnTusfg93r3VP0Jdox1xVCIoRFG6qqAoUDqAA4AQIa8ljtIh86zpJ6xSBuYyHs/dak2HyuW7wB1S+Bu8B1T9iAiIgIiICIiBA25/GZeFR1hWszH9GlN1fxLk9kvyBtcdDzsO7ss53DY+mosr/2pIHpGX4ETlnS1uFcyDWykDJQdpehhYAPPuaeuV8fIXKRXU6qwDKe8Eag+wyVywymxMK8odLHXma//S4ius+pnB9UpYOGuz60qQaJWq1qO5VUAf4AgZ4iICIiAiJO2rt+nY+6rsTa/wAipAbLbPRrHEj7XUO0iBRkrafKSrZz80A12QRqKKhv2adhYagIv2mKjyzS6Nmbe/5GOFQf6dZDZDj7d3FavMmp+2OqVtmbIp2Mm5TWEUneOnEsx62djxZvtEkwJI2Vlbd45VnMUn5vQxBI7rcngx8qpujytLWDgV7MQV1Itda9SqAoHfwE2IgIiICIiAiIgIiICIiBC5aoVxHtA1bHKZY/+Dh2A86qw9ct1uLQCDqCNQR2g9Rn5bULlKsNVIII7wesSNyLsPQ662Or0b2K3aSaHNYJ84UH1wPjlD/F5GDR2G1sl/Qx01H4j1S/IGAOnbRybOyiurFXyM+tt3+DR7svwERNbaO06tkobLrFrrH8zHQa9gHeT2AcTA2Zo7V21TsVQ1zhd47qrxZ3b6KVjVnPkAJkv9o5e3uGOhxafH3L+8Yd9WMer0n00+g03tl8nKdlsbAGsvYaNfaectYd28fkr9lQF8kDS5zM2/8AJBwaD/MwV8lx5E4pSPKd5vIvXKOydg0bF3ubT476GyxibLLCO17G1ZvboOzSUIgIiICIiAiIgIiICIiAiIgIiICQNjHoWbm09Qc1Zi+axSj/AO9JP9wl+edfCNykTZF4FbHpBxsjHbT+UXBTUx7yrprp16Me+RtetI7tK/Dj68i/wyr3P8dNyL/f45v7cm23J86O5FX4apLWVlJhI1ljqiKNWZiFVR3ljwAnB7S5Um7Fx8bZiWau1ONVcRzVabg3imraFzzdbA7o0HH4wm7yL2UduVjLzLOlW87Yaww/d0c3YV0rr13CQynSzierRiOJ7E9+YVWrNZmto6mFI7cyNt8MOrdrPzm9WVNO+qng9vnO4v2jNrZ/JmvFcXWM2Rkjqut0Yrr1itAAtY9EDXtJliJ1EiIgIiICIiAiIgIiICIiAiIgIiICIiAnnvLX4NLOUGRz9NiLv7odX3hoQNN4Ea68NOHCIlemddI+Nmzh83bh6fbjPU+nS7G5I0bOxqaLEru5reIZ0VvjN8oqG13dddPNLddYpAVQAoGgAGgAHUAOyIk4iKx1DNppbW86XnuZnuf19RETqBERAREQEREBERAREQEREBERAREQERED/9k="/>
          <p:cNvSpPr>
            <a:spLocks noChangeAspect="1" noChangeArrowheads="1"/>
          </p:cNvSpPr>
          <p:nvPr/>
        </p:nvSpPr>
        <p:spPr bwMode="auto">
          <a:xfrm>
            <a:off x="63500" y="-681038"/>
            <a:ext cx="1409700" cy="1409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7220" name="Picture 4" descr="C:\Users\wajeeha\Desktop\bridge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1295400"/>
            <a:ext cx="2190750" cy="2190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applications of Graph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Models for communications and electrical networks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Models for computer architectures(Manufacturing)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Network optimization models for operations analysis, including scheduling and job assignment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Analysis of Finite State Machines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Parsing and code optimization in compilers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Application to Ad Hoc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Networks can be represented by graphs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mobile nodes are vertices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communication links are edges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029200" y="3505200"/>
            <a:ext cx="3209925" cy="2044700"/>
            <a:chOff x="3238500" y="2781300"/>
            <a:chExt cx="3209925" cy="2044700"/>
          </a:xfrm>
        </p:grpSpPr>
        <p:sp>
          <p:nvSpPr>
            <p:cNvPr id="5" name="Oval 30"/>
            <p:cNvSpPr>
              <a:spLocks noChangeArrowheads="1"/>
            </p:cNvSpPr>
            <p:nvPr/>
          </p:nvSpPr>
          <p:spPr bwMode="auto">
            <a:xfrm>
              <a:off x="3484563" y="3378200"/>
              <a:ext cx="381000" cy="381000"/>
            </a:xfrm>
            <a:prstGeom prst="ellipse">
              <a:avLst/>
            </a:prstGeom>
            <a:gradFill rotWithShape="0">
              <a:gsLst>
                <a:gs pos="0">
                  <a:srgbClr val="333333"/>
                </a:gs>
                <a:gs pos="100000">
                  <a:srgbClr val="F8F8F8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Oval 31"/>
            <p:cNvSpPr>
              <a:spLocks noChangeArrowheads="1"/>
            </p:cNvSpPr>
            <p:nvPr/>
          </p:nvSpPr>
          <p:spPr bwMode="auto">
            <a:xfrm>
              <a:off x="4322763" y="3530600"/>
              <a:ext cx="381000" cy="381000"/>
            </a:xfrm>
            <a:prstGeom prst="ellipse">
              <a:avLst/>
            </a:prstGeom>
            <a:gradFill rotWithShape="0">
              <a:gsLst>
                <a:gs pos="0">
                  <a:srgbClr val="333333"/>
                </a:gs>
                <a:gs pos="100000">
                  <a:srgbClr val="F8F8F8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33"/>
            <p:cNvSpPr>
              <a:spLocks noChangeArrowheads="1"/>
            </p:cNvSpPr>
            <p:nvPr/>
          </p:nvSpPr>
          <p:spPr bwMode="auto">
            <a:xfrm>
              <a:off x="4932363" y="4445000"/>
              <a:ext cx="381000" cy="381000"/>
            </a:xfrm>
            <a:prstGeom prst="ellipse">
              <a:avLst/>
            </a:prstGeom>
            <a:gradFill rotWithShape="0">
              <a:gsLst>
                <a:gs pos="0">
                  <a:srgbClr val="333333"/>
                </a:gs>
                <a:gs pos="100000">
                  <a:srgbClr val="F8F8F8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8" name="AutoShape 34"/>
            <p:cNvCxnSpPr>
              <a:cxnSpLocks noChangeShapeType="1"/>
              <a:stCxn id="5" idx="7"/>
            </p:cNvCxnSpPr>
            <p:nvPr/>
          </p:nvCxnSpPr>
          <p:spPr bwMode="auto">
            <a:xfrm flipV="1">
              <a:off x="3810000" y="2941638"/>
              <a:ext cx="492125" cy="4921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9" name="AutoShape 35"/>
            <p:cNvCxnSpPr>
              <a:cxnSpLocks noChangeShapeType="1"/>
            </p:cNvCxnSpPr>
            <p:nvPr/>
          </p:nvCxnSpPr>
          <p:spPr bwMode="auto">
            <a:xfrm>
              <a:off x="4386263" y="2997200"/>
              <a:ext cx="76200" cy="5334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" name="AutoShape 36"/>
            <p:cNvCxnSpPr>
              <a:cxnSpLocks noChangeShapeType="1"/>
            </p:cNvCxnSpPr>
            <p:nvPr/>
          </p:nvCxnSpPr>
          <p:spPr bwMode="auto">
            <a:xfrm>
              <a:off x="4572000" y="2941638"/>
              <a:ext cx="644525" cy="6445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1" name="AutoShape 37"/>
            <p:cNvCxnSpPr>
              <a:cxnSpLocks noChangeShapeType="1"/>
              <a:endCxn id="7" idx="7"/>
            </p:cNvCxnSpPr>
            <p:nvPr/>
          </p:nvCxnSpPr>
          <p:spPr bwMode="auto">
            <a:xfrm flipH="1">
              <a:off x="5257800" y="3911600"/>
              <a:ext cx="93663" cy="58896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2" name="AutoShape 38"/>
            <p:cNvCxnSpPr>
              <a:cxnSpLocks noChangeShapeType="1"/>
              <a:endCxn id="7" idx="1"/>
            </p:cNvCxnSpPr>
            <p:nvPr/>
          </p:nvCxnSpPr>
          <p:spPr bwMode="auto">
            <a:xfrm>
              <a:off x="4576763" y="3898900"/>
              <a:ext cx="411162" cy="60166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3" name="AutoShape 39"/>
            <p:cNvCxnSpPr>
              <a:cxnSpLocks noChangeShapeType="1"/>
              <a:stCxn id="6" idx="2"/>
              <a:endCxn id="5" idx="6"/>
            </p:cNvCxnSpPr>
            <p:nvPr/>
          </p:nvCxnSpPr>
          <p:spPr bwMode="auto">
            <a:xfrm flipH="1" flipV="1">
              <a:off x="3865563" y="3568700"/>
              <a:ext cx="457200" cy="1524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4" name="AutoShape 40"/>
            <p:cNvCxnSpPr>
              <a:cxnSpLocks noChangeShapeType="1"/>
              <a:stCxn id="6" idx="6"/>
            </p:cNvCxnSpPr>
            <p:nvPr/>
          </p:nvCxnSpPr>
          <p:spPr bwMode="auto">
            <a:xfrm>
              <a:off x="4703763" y="3721100"/>
              <a:ext cx="4572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5" name="Text Box 41"/>
            <p:cNvSpPr txBox="1">
              <a:spLocks noChangeArrowheads="1"/>
            </p:cNvSpPr>
            <p:nvPr/>
          </p:nvSpPr>
          <p:spPr bwMode="auto">
            <a:xfrm>
              <a:off x="5419725" y="2820988"/>
              <a:ext cx="102870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00CC"/>
                  </a:solidFill>
                </a:rPr>
                <a:t>Vertices</a:t>
              </a:r>
            </a:p>
          </p:txBody>
        </p:sp>
        <p:sp>
          <p:nvSpPr>
            <p:cNvPr id="16" name="Text Box 42"/>
            <p:cNvSpPr txBox="1">
              <a:spLocks noChangeArrowheads="1"/>
            </p:cNvSpPr>
            <p:nvPr/>
          </p:nvSpPr>
          <p:spPr bwMode="auto">
            <a:xfrm>
              <a:off x="3238500" y="4287838"/>
              <a:ext cx="804863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00CC"/>
                  </a:solidFill>
                </a:rPr>
                <a:t>Edges</a:t>
              </a:r>
            </a:p>
          </p:txBody>
        </p:sp>
        <p:sp>
          <p:nvSpPr>
            <p:cNvPr id="17" name="Line 43"/>
            <p:cNvSpPr>
              <a:spLocks noChangeShapeType="1"/>
            </p:cNvSpPr>
            <p:nvPr/>
          </p:nvSpPr>
          <p:spPr bwMode="auto">
            <a:xfrm flipH="1" flipV="1">
              <a:off x="4724400" y="2781300"/>
              <a:ext cx="762000" cy="1778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stealth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44"/>
            <p:cNvSpPr>
              <a:spLocks noChangeShapeType="1"/>
            </p:cNvSpPr>
            <p:nvPr/>
          </p:nvSpPr>
          <p:spPr bwMode="auto">
            <a:xfrm flipH="1">
              <a:off x="5505450" y="3155950"/>
              <a:ext cx="139700" cy="3683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stealth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45"/>
            <p:cNvSpPr>
              <a:spLocks noChangeShapeType="1"/>
            </p:cNvSpPr>
            <p:nvPr/>
          </p:nvSpPr>
          <p:spPr bwMode="auto">
            <a:xfrm flipV="1">
              <a:off x="3987800" y="4254500"/>
              <a:ext cx="698500" cy="1778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stealth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46"/>
            <p:cNvSpPr>
              <a:spLocks noChangeShapeType="1"/>
            </p:cNvSpPr>
            <p:nvPr/>
          </p:nvSpPr>
          <p:spPr bwMode="auto">
            <a:xfrm flipV="1">
              <a:off x="3778250" y="3752850"/>
              <a:ext cx="279400" cy="5588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stealth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Oval 47"/>
            <p:cNvSpPr>
              <a:spLocks noChangeArrowheads="1"/>
            </p:cNvSpPr>
            <p:nvPr/>
          </p:nvSpPr>
          <p:spPr bwMode="auto">
            <a:xfrm>
              <a:off x="5180013" y="3511550"/>
              <a:ext cx="381000" cy="381000"/>
            </a:xfrm>
            <a:prstGeom prst="ellipse">
              <a:avLst/>
            </a:prstGeom>
            <a:gradFill rotWithShape="0">
              <a:gsLst>
                <a:gs pos="0">
                  <a:srgbClr val="333333"/>
                </a:gs>
                <a:gs pos="100000">
                  <a:srgbClr val="F8F8F8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" name="Rectangle 21"/>
          <p:cNvSpPr/>
          <p:nvPr/>
        </p:nvSpPr>
        <p:spPr>
          <a:xfrm>
            <a:off x="609600" y="3429000"/>
            <a:ext cx="4038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 smtClean="0">
                <a:solidFill>
                  <a:srgbClr val="000000"/>
                </a:solidFill>
                <a:latin typeface="Tahoma" charset="0"/>
              </a:rPr>
              <a:t>Routing protocols often use shortest path algorithms</a:t>
            </a:r>
            <a:endParaRPr lang="en-US" dirty="0">
              <a:solidFill>
                <a:srgbClr val="000000"/>
              </a:solidFill>
              <a:latin typeface="Tahom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Elementary Concepts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800" dirty="0" smtClean="0">
                <a:solidFill>
                  <a:srgbClr val="000000"/>
                </a:solidFill>
                <a:latin typeface="Times New Roman" pitchFamily="18" charset="0"/>
              </a:rPr>
              <a:t>A graph </a:t>
            </a:r>
            <a:r>
              <a:rPr lang="en-GB" sz="2800" i="1" dirty="0" smtClean="0">
                <a:solidFill>
                  <a:srgbClr val="000000"/>
                </a:solidFill>
                <a:latin typeface="Times New Roman" pitchFamily="18" charset="0"/>
              </a:rPr>
              <a:t>G(V,E)</a:t>
            </a:r>
            <a:r>
              <a:rPr lang="en-GB" sz="2800" dirty="0" smtClean="0">
                <a:solidFill>
                  <a:srgbClr val="000000"/>
                </a:solidFill>
                <a:latin typeface="Times New Roman" pitchFamily="18" charset="0"/>
              </a:rPr>
              <a:t> is two sets of object</a:t>
            </a:r>
          </a:p>
          <a:p>
            <a:pPr lvl="1">
              <a:buFont typeface="Wingdings" pitchFamily="2" charset="2"/>
              <a:buChar char="v"/>
            </a:pPr>
            <a:r>
              <a:rPr lang="en-GB" sz="2400" dirty="0" smtClean="0">
                <a:solidFill>
                  <a:srgbClr val="000000"/>
                </a:solidFill>
                <a:latin typeface="Times New Roman" pitchFamily="18" charset="0"/>
              </a:rPr>
              <a:t>Vertices (or nodes) , set </a:t>
            </a:r>
            <a:r>
              <a:rPr lang="en-GB" sz="2400" i="1" dirty="0" smtClean="0">
                <a:solidFill>
                  <a:srgbClr val="000000"/>
                </a:solidFill>
                <a:latin typeface="Times New Roman" pitchFamily="18" charset="0"/>
              </a:rPr>
              <a:t>V</a:t>
            </a:r>
          </a:p>
          <a:p>
            <a:pPr lvl="1">
              <a:buFont typeface="Wingdings" pitchFamily="2" charset="2"/>
              <a:buChar char="v"/>
            </a:pPr>
            <a:r>
              <a:rPr lang="en-GB" sz="2400" dirty="0" smtClean="0">
                <a:solidFill>
                  <a:srgbClr val="000000"/>
                </a:solidFill>
                <a:latin typeface="Times New Roman" pitchFamily="18" charset="0"/>
              </a:rPr>
              <a:t>Edges, set </a:t>
            </a:r>
            <a:r>
              <a:rPr lang="en-GB" sz="2400" i="1" dirty="0" smtClean="0">
                <a:solidFill>
                  <a:srgbClr val="000000"/>
                </a:solidFill>
                <a:latin typeface="Times New Roman" pitchFamily="18" charset="0"/>
              </a:rPr>
              <a:t>E</a:t>
            </a:r>
            <a:endParaRPr lang="en-GB" sz="20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r>
              <a:rPr lang="en-GB" sz="2800" dirty="0" smtClean="0">
                <a:solidFill>
                  <a:srgbClr val="000000"/>
                </a:solidFill>
                <a:latin typeface="Times New Roman" pitchFamily="18" charset="0"/>
              </a:rPr>
              <a:t>A graph is represented with dots or circles (vertices) joined by lines (edges)</a:t>
            </a:r>
          </a:p>
          <a:p>
            <a:r>
              <a:rPr lang="en-GB" sz="2800" dirty="0" smtClean="0">
                <a:solidFill>
                  <a:srgbClr val="000000"/>
                </a:solidFill>
                <a:latin typeface="Times New Roman" pitchFamily="18" charset="0"/>
              </a:rPr>
              <a:t>The magnitude of graph </a:t>
            </a:r>
            <a:r>
              <a:rPr lang="en-GB" sz="2800" i="1" dirty="0" smtClean="0">
                <a:solidFill>
                  <a:srgbClr val="000000"/>
                </a:solidFill>
                <a:latin typeface="Times New Roman" pitchFamily="18" charset="0"/>
              </a:rPr>
              <a:t>G</a:t>
            </a:r>
            <a:r>
              <a:rPr lang="en-GB" sz="2800" dirty="0" smtClean="0">
                <a:solidFill>
                  <a:srgbClr val="000000"/>
                </a:solidFill>
                <a:latin typeface="Times New Roman" pitchFamily="18" charset="0"/>
              </a:rPr>
              <a:t> is characterized by </a:t>
            </a:r>
            <a:r>
              <a:rPr lang="en-GB" sz="2800" dirty="0" smtClean="0">
                <a:solidFill>
                  <a:srgbClr val="0070C0"/>
                </a:solidFill>
                <a:latin typeface="Times New Roman" pitchFamily="18" charset="0"/>
              </a:rPr>
              <a:t>number of vertices </a:t>
            </a:r>
            <a:r>
              <a:rPr lang="en-GB" sz="2800" i="1" dirty="0" smtClean="0">
                <a:solidFill>
                  <a:srgbClr val="000000"/>
                </a:solidFill>
                <a:latin typeface="Times New Roman" pitchFamily="18" charset="0"/>
              </a:rPr>
              <a:t>|V|</a:t>
            </a:r>
            <a:r>
              <a:rPr lang="en-GB" sz="2800" dirty="0" smtClean="0">
                <a:solidFill>
                  <a:srgbClr val="000000"/>
                </a:solidFill>
                <a:latin typeface="Times New Roman" pitchFamily="18" charset="0"/>
              </a:rPr>
              <a:t> (called the order of </a:t>
            </a:r>
            <a:r>
              <a:rPr lang="en-GB" sz="2800" i="1" dirty="0" smtClean="0">
                <a:solidFill>
                  <a:srgbClr val="000000"/>
                </a:solidFill>
                <a:latin typeface="Times New Roman" pitchFamily="18" charset="0"/>
              </a:rPr>
              <a:t>G</a:t>
            </a:r>
            <a:r>
              <a:rPr lang="en-GB" sz="2800" dirty="0" smtClean="0">
                <a:solidFill>
                  <a:srgbClr val="000000"/>
                </a:solidFill>
                <a:latin typeface="Times New Roman" pitchFamily="18" charset="0"/>
              </a:rPr>
              <a:t>) and </a:t>
            </a:r>
            <a:r>
              <a:rPr lang="en-GB" sz="2800" dirty="0" smtClean="0">
                <a:solidFill>
                  <a:srgbClr val="0070C0"/>
                </a:solidFill>
                <a:latin typeface="Times New Roman" pitchFamily="18" charset="0"/>
              </a:rPr>
              <a:t>number of edges </a:t>
            </a:r>
            <a:r>
              <a:rPr lang="en-GB" sz="2800" dirty="0" smtClean="0">
                <a:solidFill>
                  <a:srgbClr val="000000"/>
                </a:solidFill>
                <a:latin typeface="Times New Roman" pitchFamily="18" charset="0"/>
              </a:rPr>
              <a:t>|</a:t>
            </a:r>
            <a:r>
              <a:rPr lang="en-GB" sz="2800" i="1" dirty="0" smtClean="0">
                <a:solidFill>
                  <a:srgbClr val="000000"/>
                </a:solidFill>
                <a:latin typeface="Times New Roman" pitchFamily="18" charset="0"/>
              </a:rPr>
              <a:t>E</a:t>
            </a:r>
            <a:r>
              <a:rPr lang="en-GB" sz="2800" dirty="0" smtClean="0">
                <a:solidFill>
                  <a:srgbClr val="000000"/>
                </a:solidFill>
                <a:latin typeface="Times New Roman" pitchFamily="18" charset="0"/>
              </a:rPr>
              <a:t>| (size of </a:t>
            </a:r>
            <a:r>
              <a:rPr lang="en-GB" sz="2800" i="1" dirty="0" smtClean="0">
                <a:solidFill>
                  <a:srgbClr val="000000"/>
                </a:solidFill>
                <a:latin typeface="Times New Roman" pitchFamily="18" charset="0"/>
              </a:rPr>
              <a:t>G)</a:t>
            </a:r>
          </a:p>
          <a:p>
            <a:r>
              <a:rPr lang="en-GB" sz="2800" dirty="0" smtClean="0">
                <a:solidFill>
                  <a:srgbClr val="000000"/>
                </a:solidFill>
                <a:latin typeface="Times New Roman" pitchFamily="18" charset="0"/>
              </a:rPr>
              <a:t>The running time of algorithms are measured in terms of the order and size</a:t>
            </a:r>
            <a:endParaRPr lang="en-US" sz="2800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Graphs: Examples</a:t>
            </a: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17"/>
          <p:cNvGrpSpPr>
            <a:grpSpLocks noGrp="1"/>
          </p:cNvGrpSpPr>
          <p:nvPr>
            <p:ph idx="1"/>
          </p:nvPr>
        </p:nvGrpSpPr>
        <p:grpSpPr bwMode="auto">
          <a:xfrm>
            <a:off x="2209800" y="1295400"/>
            <a:ext cx="3581400" cy="2285999"/>
            <a:chOff x="1248" y="1200"/>
            <a:chExt cx="2880" cy="1569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600" y="1371"/>
              <a:ext cx="124" cy="147"/>
            </a:xfrm>
            <a:prstGeom prst="ellipse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" name="Oval 6"/>
            <p:cNvSpPr>
              <a:spLocks noChangeArrowheads="1"/>
            </p:cNvSpPr>
            <p:nvPr/>
          </p:nvSpPr>
          <p:spPr bwMode="auto">
            <a:xfrm>
              <a:off x="3607" y="1371"/>
              <a:ext cx="124" cy="147"/>
            </a:xfrm>
            <a:prstGeom prst="ellipse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" name="Oval 7"/>
            <p:cNvSpPr>
              <a:spLocks noChangeArrowheads="1"/>
            </p:cNvSpPr>
            <p:nvPr/>
          </p:nvSpPr>
          <p:spPr bwMode="auto">
            <a:xfrm>
              <a:off x="1600" y="2401"/>
              <a:ext cx="124" cy="148"/>
            </a:xfrm>
            <a:prstGeom prst="ellipse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3607" y="2401"/>
              <a:ext cx="124" cy="148"/>
            </a:xfrm>
            <a:prstGeom prst="ellipse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1724" y="1518"/>
              <a:ext cx="200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1724" y="2549"/>
              <a:ext cx="200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 flipV="1">
              <a:off x="1724" y="1518"/>
              <a:ext cx="2007" cy="88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1724" y="1518"/>
              <a:ext cx="0" cy="88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1248" y="1293"/>
              <a:ext cx="274" cy="465"/>
            </a:xfrm>
            <a:prstGeom prst="rect">
              <a:avLst/>
            </a:prstGeom>
            <a:solidFill>
              <a:srgbClr val="FFFFFF"/>
            </a:solidFill>
            <a:ln w="1905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200"/>
                <a:t>a</a:t>
              </a:r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1248" y="2304"/>
              <a:ext cx="274" cy="465"/>
            </a:xfrm>
            <a:prstGeom prst="rect">
              <a:avLst/>
            </a:prstGeom>
            <a:solidFill>
              <a:srgbClr val="FFFFFF"/>
            </a:solidFill>
            <a:ln w="1905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200"/>
                <a:t>c</a:t>
              </a:r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3854" y="2208"/>
              <a:ext cx="274" cy="465"/>
            </a:xfrm>
            <a:prstGeom prst="rect">
              <a:avLst/>
            </a:prstGeom>
            <a:solidFill>
              <a:srgbClr val="FFFFFF"/>
            </a:solidFill>
            <a:ln w="1905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200"/>
                <a:t>d</a:t>
              </a:r>
            </a:p>
          </p:txBody>
        </p: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3854" y="1200"/>
              <a:ext cx="274" cy="465"/>
            </a:xfrm>
            <a:prstGeom prst="rect">
              <a:avLst/>
            </a:prstGeom>
            <a:solidFill>
              <a:srgbClr val="FFFFFF"/>
            </a:solidFill>
            <a:ln w="1905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200"/>
                <a:t>b</a:t>
              </a:r>
            </a:p>
          </p:txBody>
        </p:sp>
      </p:grpSp>
      <p:sp>
        <p:nvSpPr>
          <p:cNvPr id="17" name="Rectangle 16"/>
          <p:cNvSpPr/>
          <p:nvPr/>
        </p:nvSpPr>
        <p:spPr>
          <a:xfrm>
            <a:off x="1447800" y="4267200"/>
            <a:ext cx="502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cs typeface="Times New Roman" pitchFamily="18" charset="0"/>
              </a:rPr>
              <a:t>Let V={</a:t>
            </a:r>
            <a:r>
              <a:rPr lang="en-US" dirty="0" err="1" smtClean="0">
                <a:cs typeface="Times New Roman" pitchFamily="18" charset="0"/>
              </a:rPr>
              <a:t>a,b,c,d</a:t>
            </a:r>
            <a:r>
              <a:rPr lang="en-US" dirty="0" smtClean="0">
                <a:cs typeface="Times New Roman" pitchFamily="18" charset="0"/>
              </a:rPr>
              <a:t>} and E={{</a:t>
            </a:r>
            <a:r>
              <a:rPr lang="en-US" dirty="0" err="1" smtClean="0">
                <a:cs typeface="Times New Roman" pitchFamily="18" charset="0"/>
              </a:rPr>
              <a:t>a,b</a:t>
            </a:r>
            <a:r>
              <a:rPr lang="en-US" dirty="0" smtClean="0">
                <a:cs typeface="Times New Roman" pitchFamily="18" charset="0"/>
              </a:rPr>
              <a:t>},{</a:t>
            </a:r>
            <a:r>
              <a:rPr lang="en-US" dirty="0" err="1" smtClean="0">
                <a:cs typeface="Times New Roman" pitchFamily="18" charset="0"/>
              </a:rPr>
              <a:t>a,c</a:t>
            </a:r>
            <a:r>
              <a:rPr lang="en-US" dirty="0" smtClean="0">
                <a:cs typeface="Times New Roman" pitchFamily="18" charset="0"/>
              </a:rPr>
              <a:t>},{</a:t>
            </a:r>
            <a:r>
              <a:rPr lang="en-US" dirty="0" err="1" smtClean="0">
                <a:cs typeface="Times New Roman" pitchFamily="18" charset="0"/>
              </a:rPr>
              <a:t>b,c</a:t>
            </a:r>
            <a:r>
              <a:rPr lang="en-US" dirty="0" smtClean="0">
                <a:cs typeface="Times New Roman" pitchFamily="18" charset="0"/>
              </a:rPr>
              <a:t>},{</a:t>
            </a:r>
            <a:r>
              <a:rPr lang="en-US" dirty="0" err="1" smtClean="0">
                <a:cs typeface="Times New Roman" pitchFamily="18" charset="0"/>
              </a:rPr>
              <a:t>c,d</a:t>
            </a:r>
            <a:r>
              <a:rPr lang="en-US" dirty="0" smtClean="0">
                <a:cs typeface="Times New Roman" pitchFamily="18" charset="0"/>
              </a:rPr>
              <a:t>}}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Graphs </a:t>
            </a:r>
            <a:r>
              <a:rPr lang="en-US" dirty="0" smtClean="0">
                <a:latin typeface="Arial" charset="0"/>
                <a:cs typeface="Times New Roman" pitchFamily="18" charset="0"/>
              </a:rPr>
              <a:t>↔ Networks</a:t>
            </a:r>
          </a:p>
        </p:txBody>
      </p:sp>
      <p:graphicFrame>
        <p:nvGraphicFramePr>
          <p:cNvPr id="51508" name="Group 308"/>
          <p:cNvGraphicFramePr>
            <a:graphicFrameLocks noGrp="1"/>
          </p:cNvGraphicFramePr>
          <p:nvPr/>
        </p:nvGraphicFramePr>
        <p:xfrm>
          <a:off x="990600" y="1384300"/>
          <a:ext cx="7962900" cy="4621023"/>
        </p:xfrm>
        <a:graphic>
          <a:graphicData uri="http://schemas.openxmlformats.org/drawingml/2006/table">
            <a:tbl>
              <a:tblPr/>
              <a:tblGrid>
                <a:gridCol w="2082800"/>
                <a:gridCol w="2286000"/>
                <a:gridCol w="2120900"/>
                <a:gridCol w="1473200"/>
              </a:tblGrid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Graph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(Network)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Vertexes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(Nodes)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Edges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(Arcs)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Flow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Communications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Telephones exchanges, computers, satellites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Cables, fiber optics, microwave relays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Voice, video, packets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Circuits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Gates, registers, processors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Wires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Current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Mechanical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Joints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Rods, beams, springs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Heat, energy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Hydraulic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Reservoirs, pumping stations, lakes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Pipelines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Fluid, oil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Financial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Stocks, currency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Transactions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Money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Transportation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Airports, rail yards, street intersections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Highways, railbeds, airway routes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Freight, vehicles, passengers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1171</Words>
  <Application>Microsoft Office PowerPoint</Application>
  <PresentationFormat>On-screen Show (4:3)</PresentationFormat>
  <Paragraphs>222</Paragraphs>
  <Slides>26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Graph Theory</vt:lpstr>
      <vt:lpstr>History</vt:lpstr>
      <vt:lpstr>Konigsberg bridge problem</vt:lpstr>
      <vt:lpstr>Solution to Konisgbers problem</vt:lpstr>
      <vt:lpstr>Some applications of Graph Theory</vt:lpstr>
      <vt:lpstr>Application to Ad Hoc Networking</vt:lpstr>
      <vt:lpstr>Elementary Concepts</vt:lpstr>
      <vt:lpstr>Graphs: Examples </vt:lpstr>
      <vt:lpstr>Graphs ↔ Networks</vt:lpstr>
      <vt:lpstr>Undirected Graph</vt:lpstr>
      <vt:lpstr>Directed Graph</vt:lpstr>
      <vt:lpstr>Definitions…</vt:lpstr>
      <vt:lpstr>Degree of a Vertex</vt:lpstr>
      <vt:lpstr>Weighted Graph</vt:lpstr>
      <vt:lpstr>Walks and Paths</vt:lpstr>
      <vt:lpstr>Definitions..</vt:lpstr>
      <vt:lpstr>Similarity Graph</vt:lpstr>
      <vt:lpstr>Complete Graphs</vt:lpstr>
      <vt:lpstr>Connected Graphs</vt:lpstr>
      <vt:lpstr>Slide 20</vt:lpstr>
      <vt:lpstr>Bipartite Graph</vt:lpstr>
      <vt:lpstr>Euler cycle and Konigsberg problem</vt:lpstr>
      <vt:lpstr>Slide 23</vt:lpstr>
      <vt:lpstr>Euler Cycle</vt:lpstr>
      <vt:lpstr>Some theorems and corollaries about graphs</vt:lpstr>
      <vt:lpstr>Announcements!!!!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</dc:title>
  <dc:creator>wajeeha</dc:creator>
  <cp:lastModifiedBy>wajeeha</cp:lastModifiedBy>
  <cp:revision>20</cp:revision>
  <dcterms:created xsi:type="dcterms:W3CDTF">2006-08-16T00:00:00Z</dcterms:created>
  <dcterms:modified xsi:type="dcterms:W3CDTF">2011-11-17T19:15:01Z</dcterms:modified>
</cp:coreProperties>
</file>